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The Seasons Bold" charset="1" panose="00000000000000000000"/>
      <p:regular r:id="rId23"/>
    </p:embeddedFont>
    <p:embeddedFont>
      <p:font typeface="The Seasons" charset="1" panose="00000000000000000000"/>
      <p:regular r:id="rId24"/>
    </p:embeddedFont>
    <p:embeddedFont>
      <p:font typeface="Glacial Indifference" charset="1" panose="00000000000000000000"/>
      <p:regular r:id="rId25"/>
    </p:embeddedFont>
    <p:embeddedFont>
      <p:font typeface="Glacial Indifference Bold" charset="1" panose="0000080000000000000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jpeg>
</file>

<file path=ppt/media/image12.jpeg>
</file>

<file path=ppt/media/image13.png>
</file>

<file path=ppt/media/image14.png>
</file>

<file path=ppt/media/image2.jpeg>
</file>

<file path=ppt/media/image3.png>
</file>

<file path=ppt/media/image4.jpeg>
</file>

<file path=ppt/media/image5.png>
</file>

<file path=ppt/media/image6.jpe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jpeg" Type="http://schemas.openxmlformats.org/officeDocument/2006/relationships/image"/><Relationship Id="rId4"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4EEE7"/>
        </a:solidFill>
      </p:bgPr>
    </p:bg>
    <p:spTree>
      <p:nvGrpSpPr>
        <p:cNvPr id="1" name=""/>
        <p:cNvGrpSpPr/>
        <p:nvPr/>
      </p:nvGrpSpPr>
      <p:grpSpPr>
        <a:xfrm>
          <a:off x="0" y="0"/>
          <a:ext cx="0" cy="0"/>
          <a:chOff x="0" y="0"/>
          <a:chExt cx="0" cy="0"/>
        </a:xfrm>
      </p:grpSpPr>
      <p:grpSp>
        <p:nvGrpSpPr>
          <p:cNvPr name="Group 2" id="2"/>
          <p:cNvGrpSpPr/>
          <p:nvPr/>
        </p:nvGrpSpPr>
        <p:grpSpPr>
          <a:xfrm rot="0">
            <a:off x="11370454" y="0"/>
            <a:ext cx="6917546" cy="10287000"/>
            <a:chOff x="0" y="0"/>
            <a:chExt cx="9223395" cy="13716000"/>
          </a:xfrm>
        </p:grpSpPr>
        <p:pic>
          <p:nvPicPr>
            <p:cNvPr name="Picture 3" id="3"/>
            <p:cNvPicPr>
              <a:picLocks noChangeAspect="true"/>
            </p:cNvPicPr>
            <p:nvPr/>
          </p:nvPicPr>
          <p:blipFill>
            <a:blip r:embed="rId2"/>
            <a:srcRect l="0" t="461" r="0" b="461"/>
            <a:stretch>
              <a:fillRect/>
            </a:stretch>
          </p:blipFill>
          <p:spPr>
            <a:xfrm flipH="false" flipV="false">
              <a:off x="0" y="0"/>
              <a:ext cx="9223395" cy="13716000"/>
            </a:xfrm>
            <a:prstGeom prst="rect">
              <a:avLst/>
            </a:prstGeom>
          </p:spPr>
        </p:pic>
      </p:grpSp>
      <p:sp>
        <p:nvSpPr>
          <p:cNvPr name="TextBox 4" id="4"/>
          <p:cNvSpPr txBox="true"/>
          <p:nvPr/>
        </p:nvSpPr>
        <p:spPr>
          <a:xfrm rot="0">
            <a:off x="1668962" y="3728950"/>
            <a:ext cx="7901874" cy="1686560"/>
          </a:xfrm>
          <a:prstGeom prst="rect">
            <a:avLst/>
          </a:prstGeom>
        </p:spPr>
        <p:txBody>
          <a:bodyPr anchor="t" rtlCol="false" tIns="0" lIns="0" bIns="0" rIns="0">
            <a:spAutoFit/>
          </a:bodyPr>
          <a:lstStyle/>
          <a:p>
            <a:pPr algn="l">
              <a:lnSpc>
                <a:spcPts val="11875"/>
              </a:lnSpc>
            </a:pPr>
            <a:r>
              <a:rPr lang="en-US" sz="9500">
                <a:solidFill>
                  <a:srgbClr val="866255"/>
                </a:solidFill>
                <a:latin typeface="The Seasons Bold"/>
                <a:ea typeface="The Seasons Bold"/>
                <a:cs typeface="The Seasons Bold"/>
                <a:sym typeface="The Seasons Bold"/>
              </a:rPr>
              <a:t>AWS LAMBDA</a:t>
            </a:r>
          </a:p>
        </p:txBody>
      </p:sp>
      <p:sp>
        <p:nvSpPr>
          <p:cNvPr name="TextBox 5" id="5"/>
          <p:cNvSpPr txBox="true"/>
          <p:nvPr/>
        </p:nvSpPr>
        <p:spPr>
          <a:xfrm rot="0">
            <a:off x="860315" y="5511154"/>
            <a:ext cx="9701491" cy="781685"/>
          </a:xfrm>
          <a:prstGeom prst="rect">
            <a:avLst/>
          </a:prstGeom>
        </p:spPr>
        <p:txBody>
          <a:bodyPr anchor="t" rtlCol="false" tIns="0" lIns="0" bIns="0" rIns="0">
            <a:spAutoFit/>
          </a:bodyPr>
          <a:lstStyle/>
          <a:p>
            <a:pPr algn="l">
              <a:lnSpc>
                <a:spcPts val="5500"/>
              </a:lnSpc>
            </a:pPr>
            <a:r>
              <a:rPr lang="en-US" sz="4400">
                <a:solidFill>
                  <a:srgbClr val="866255"/>
                </a:solidFill>
                <a:latin typeface="The Seasons"/>
                <a:ea typeface="The Seasons"/>
                <a:cs typeface="The Seasons"/>
                <a:sym typeface="The Seasons"/>
              </a:rPr>
              <a:t>SERVERLESS COMPUTING SIMPLIFIED</a:t>
            </a:r>
          </a:p>
        </p:txBody>
      </p:sp>
      <p:sp>
        <p:nvSpPr>
          <p:cNvPr name="TextBox 6" id="6"/>
          <p:cNvSpPr txBox="true"/>
          <p:nvPr/>
        </p:nvSpPr>
        <p:spPr>
          <a:xfrm rot="0">
            <a:off x="8425558" y="6197589"/>
            <a:ext cx="2290557" cy="396874"/>
          </a:xfrm>
          <a:prstGeom prst="rect">
            <a:avLst/>
          </a:prstGeom>
        </p:spPr>
        <p:txBody>
          <a:bodyPr anchor="t" rtlCol="false" tIns="0" lIns="0" bIns="0" rIns="0">
            <a:spAutoFit/>
          </a:bodyPr>
          <a:lstStyle/>
          <a:p>
            <a:pPr algn="ctr">
              <a:lnSpc>
                <a:spcPts val="2800"/>
              </a:lnSpc>
            </a:pPr>
            <a:r>
              <a:rPr lang="en-US" sz="2000">
                <a:solidFill>
                  <a:srgbClr val="866255"/>
                </a:solidFill>
                <a:latin typeface="The Seasons"/>
                <a:ea typeface="The Seasons"/>
                <a:cs typeface="The Seasons"/>
                <a:sym typeface="The Seasons"/>
              </a:rPr>
              <a:t>Since Nov 2014</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4EEE7"/>
        </a:solidFill>
      </p:bgPr>
    </p:bg>
    <p:spTree>
      <p:nvGrpSpPr>
        <p:cNvPr id="1" name=""/>
        <p:cNvGrpSpPr/>
        <p:nvPr/>
      </p:nvGrpSpPr>
      <p:grpSpPr>
        <a:xfrm>
          <a:off x="0" y="0"/>
          <a:ext cx="0" cy="0"/>
          <a:chOff x="0" y="0"/>
          <a:chExt cx="0" cy="0"/>
        </a:xfrm>
      </p:grpSpPr>
      <p:grpSp>
        <p:nvGrpSpPr>
          <p:cNvPr name="Group 2" id="2"/>
          <p:cNvGrpSpPr/>
          <p:nvPr/>
        </p:nvGrpSpPr>
        <p:grpSpPr>
          <a:xfrm rot="0">
            <a:off x="14288702" y="0"/>
            <a:ext cx="3999298" cy="10287000"/>
            <a:chOff x="0" y="0"/>
            <a:chExt cx="5332398" cy="13716000"/>
          </a:xfrm>
        </p:grpSpPr>
        <p:pic>
          <p:nvPicPr>
            <p:cNvPr name="Picture 3" id="3"/>
            <p:cNvPicPr>
              <a:picLocks noChangeAspect="true"/>
            </p:cNvPicPr>
            <p:nvPr/>
          </p:nvPicPr>
          <p:blipFill>
            <a:blip r:embed="rId2"/>
            <a:srcRect l="16114" t="0" r="38194" b="21698"/>
            <a:stretch>
              <a:fillRect/>
            </a:stretch>
          </p:blipFill>
          <p:spPr>
            <a:xfrm flipH="false" flipV="false">
              <a:off x="0" y="0"/>
              <a:ext cx="5332398" cy="13716000"/>
            </a:xfrm>
            <a:prstGeom prst="rect">
              <a:avLst/>
            </a:prstGeom>
          </p:spPr>
        </p:pic>
      </p:grpSp>
      <p:sp>
        <p:nvSpPr>
          <p:cNvPr name="TextBox 4" id="4"/>
          <p:cNvSpPr txBox="true"/>
          <p:nvPr/>
        </p:nvSpPr>
        <p:spPr>
          <a:xfrm rot="0">
            <a:off x="0" y="468313"/>
            <a:ext cx="14118468" cy="8035925"/>
          </a:xfrm>
          <a:prstGeom prst="rect">
            <a:avLst/>
          </a:prstGeom>
        </p:spPr>
        <p:txBody>
          <a:bodyPr anchor="t" rtlCol="false" tIns="0" lIns="0" bIns="0" rIns="0">
            <a:spAutoFit/>
          </a:bodyPr>
          <a:lstStyle/>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Log Provision:</a:t>
            </a:r>
          </a:p>
          <a:p>
            <a:pPr algn="just" marL="1511301" indent="-503767" lvl="2">
              <a:lnSpc>
                <a:spcPts val="4900"/>
              </a:lnSpc>
              <a:buFont typeface="Arial"/>
              <a:buChar char="⚬"/>
            </a:pPr>
            <a:r>
              <a:rPr lang="en-US" sz="3500">
                <a:solidFill>
                  <a:srgbClr val="866255"/>
                </a:solidFill>
                <a:latin typeface="Glacial Indifference"/>
                <a:ea typeface="Glacial Indifference"/>
                <a:cs typeface="Glacial Indifference"/>
                <a:sym typeface="Glacial Indifference"/>
              </a:rPr>
              <a:t>Give details of the number of times a code was executed, the time taken for execution, the memory consumed, etc.</a:t>
            </a:r>
          </a:p>
          <a:p>
            <a:pPr algn="just" marL="1511301" indent="-503767" lvl="2">
              <a:lnSpc>
                <a:spcPts val="4900"/>
              </a:lnSpc>
              <a:buFont typeface="Arial"/>
              <a:buChar char="⚬"/>
            </a:pPr>
            <a:r>
              <a:rPr lang="en-US" sz="3500">
                <a:solidFill>
                  <a:srgbClr val="866255"/>
                </a:solidFill>
                <a:latin typeface="Glacial Indifference"/>
                <a:ea typeface="Glacial Indifference"/>
                <a:cs typeface="Glacial Indifference"/>
                <a:sym typeface="Glacial Indifference"/>
              </a:rPr>
              <a:t>AWS CloudWatch collects all the logs, which helps in understanding the execution flow and debugging.</a:t>
            </a:r>
            <a:r>
              <a:rPr lang="en-US" sz="3500">
                <a:solidFill>
                  <a:srgbClr val="866255"/>
                </a:solidFill>
                <a:latin typeface="Glacial Indifference"/>
                <a:ea typeface="Glacial Indifference"/>
                <a:cs typeface="Glacial Indifference"/>
                <a:sym typeface="Glacial Indifference"/>
              </a:rPr>
              <a:t> </a:t>
            </a:r>
          </a:p>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Ease of code authoring and deploying:</a:t>
            </a:r>
          </a:p>
          <a:p>
            <a:pPr algn="just" marL="1511301" indent="-503767" lvl="2">
              <a:lnSpc>
                <a:spcPts val="4900"/>
              </a:lnSpc>
              <a:buFont typeface="Arial"/>
              <a:buChar char="⚬"/>
            </a:pPr>
            <a:r>
              <a:rPr lang="en-US" sz="3500">
                <a:solidFill>
                  <a:srgbClr val="866255"/>
                </a:solidFill>
                <a:latin typeface="Glacial Indifference"/>
                <a:ea typeface="Glacial Indifference"/>
                <a:cs typeface="Glacial Indifference"/>
                <a:sym typeface="Glacial Indifference"/>
              </a:rPr>
              <a:t>AWS online editor, Visual Studio IDE, IntelliJ or Eclipse IDE.</a:t>
            </a:r>
          </a:p>
          <a:p>
            <a:pPr algn="just" marL="1511301" indent="-503767" lvl="2">
              <a:lnSpc>
                <a:spcPts val="4900"/>
              </a:lnSpc>
              <a:buFont typeface="Arial"/>
              <a:buChar char="⚬"/>
            </a:pPr>
            <a:r>
              <a:rPr lang="en-US" sz="3500">
                <a:solidFill>
                  <a:srgbClr val="866255"/>
                </a:solidFill>
                <a:latin typeface="Glacial Indifference"/>
                <a:ea typeface="Glacial Indifference"/>
                <a:cs typeface="Glacial Indifference"/>
                <a:sym typeface="Glacial Indifference"/>
              </a:rPr>
              <a:t>Besides AWS console, we have AWS-CLI to create and deploy code.</a:t>
            </a:r>
          </a:p>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Fault tolerance</a:t>
            </a:r>
          </a:p>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Faster time to market</a:t>
            </a:r>
          </a:p>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No idle/cold servers</a:t>
            </a:r>
          </a:p>
          <a:p>
            <a:pPr algn="just">
              <a:lnSpc>
                <a:spcPts val="4900"/>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4EEE7"/>
        </a:solidFill>
      </p:bgPr>
    </p:bg>
    <p:spTree>
      <p:nvGrpSpPr>
        <p:cNvPr id="1" name=""/>
        <p:cNvGrpSpPr/>
        <p:nvPr/>
      </p:nvGrpSpPr>
      <p:grpSpPr>
        <a:xfrm>
          <a:off x="0" y="0"/>
          <a:ext cx="0" cy="0"/>
          <a:chOff x="0" y="0"/>
          <a:chExt cx="0" cy="0"/>
        </a:xfrm>
      </p:grpSpPr>
      <p:grpSp>
        <p:nvGrpSpPr>
          <p:cNvPr name="Group 2" id="2"/>
          <p:cNvGrpSpPr/>
          <p:nvPr/>
        </p:nvGrpSpPr>
        <p:grpSpPr>
          <a:xfrm rot="0">
            <a:off x="0" y="36761"/>
            <a:ext cx="18288000" cy="3129020"/>
            <a:chOff x="0" y="0"/>
            <a:chExt cx="24384000" cy="4172027"/>
          </a:xfrm>
        </p:grpSpPr>
        <p:pic>
          <p:nvPicPr>
            <p:cNvPr name="Picture 3" id="3"/>
            <p:cNvPicPr>
              <a:picLocks noChangeAspect="true"/>
            </p:cNvPicPr>
            <p:nvPr/>
          </p:nvPicPr>
          <p:blipFill>
            <a:blip r:embed="rId2"/>
            <a:srcRect l="0" t="44296" r="0" b="44296"/>
            <a:stretch>
              <a:fillRect/>
            </a:stretch>
          </p:blipFill>
          <p:spPr>
            <a:xfrm flipH="false" flipV="false">
              <a:off x="0" y="0"/>
              <a:ext cx="24384000" cy="4172027"/>
            </a:xfrm>
            <a:prstGeom prst="rect">
              <a:avLst/>
            </a:prstGeom>
          </p:spPr>
        </p:pic>
      </p:grpSp>
      <p:sp>
        <p:nvSpPr>
          <p:cNvPr name="TextBox 4" id="4"/>
          <p:cNvSpPr txBox="true"/>
          <p:nvPr/>
        </p:nvSpPr>
        <p:spPr>
          <a:xfrm rot="0">
            <a:off x="0" y="4284762"/>
            <a:ext cx="17968203" cy="6178550"/>
          </a:xfrm>
          <a:prstGeom prst="rect">
            <a:avLst/>
          </a:prstGeom>
        </p:spPr>
        <p:txBody>
          <a:bodyPr anchor="t" rtlCol="false" tIns="0" lIns="0" bIns="0" rIns="0">
            <a:spAutoFit/>
          </a:bodyPr>
          <a:lstStyle/>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Latency while starting.</a:t>
            </a:r>
          </a:p>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Limited control of infrastructure.</a:t>
            </a:r>
          </a:p>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N</a:t>
            </a:r>
            <a:r>
              <a:rPr lang="en-US" sz="3500">
                <a:solidFill>
                  <a:srgbClr val="866255"/>
                </a:solidFill>
                <a:latin typeface="Glacial Indifference"/>
                <a:ea typeface="Glacial Indifference"/>
                <a:cs typeface="Glacial Indifference"/>
                <a:sym typeface="Glacial Indifference"/>
              </a:rPr>
              <a:t>eed to carefully analyze code and decide the memory and timeout. Incase if function needs more time than what is allocated, it will get terminated as per the timeout specified on it and the code will not be fully executed. Max 900 seconds allowed.</a:t>
            </a:r>
          </a:p>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The event request body cannot exceed more than 128 KB.</a:t>
            </a:r>
          </a:p>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Since AWS Lambda relies completely on AWS for the infrastructure, you cannot install anything additional software if your code demands. For instance, Lambda functions write their logs only to CloudWatch.</a:t>
            </a:r>
          </a:p>
          <a:p>
            <a:pPr algn="just">
              <a:lnSpc>
                <a:spcPts val="4900"/>
              </a:lnSpc>
            </a:pPr>
          </a:p>
        </p:txBody>
      </p:sp>
      <p:sp>
        <p:nvSpPr>
          <p:cNvPr name="TextBox 5" id="5"/>
          <p:cNvSpPr txBox="true"/>
          <p:nvPr/>
        </p:nvSpPr>
        <p:spPr>
          <a:xfrm rot="0">
            <a:off x="4148071" y="3140227"/>
            <a:ext cx="10517602" cy="1388334"/>
          </a:xfrm>
          <a:prstGeom prst="rect">
            <a:avLst/>
          </a:prstGeom>
        </p:spPr>
        <p:txBody>
          <a:bodyPr anchor="t" rtlCol="false" tIns="0" lIns="0" bIns="0" rIns="0">
            <a:spAutoFit/>
          </a:bodyPr>
          <a:lstStyle/>
          <a:p>
            <a:pPr algn="ctr">
              <a:lnSpc>
                <a:spcPts val="9544"/>
              </a:lnSpc>
            </a:pPr>
            <a:r>
              <a:rPr lang="en-US" sz="8088">
                <a:solidFill>
                  <a:srgbClr val="866255"/>
                </a:solidFill>
                <a:latin typeface="The Seasons Bold"/>
                <a:ea typeface="The Seasons Bold"/>
                <a:cs typeface="The Seasons Bold"/>
                <a:sym typeface="The Seasons Bold"/>
              </a:rPr>
              <a:t>DISADVANTAGES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4EEE7"/>
        </a:solidFill>
      </p:bgPr>
    </p:bg>
    <p:spTree>
      <p:nvGrpSpPr>
        <p:cNvPr id="1" name=""/>
        <p:cNvGrpSpPr/>
        <p:nvPr/>
      </p:nvGrpSpPr>
      <p:grpSpPr>
        <a:xfrm>
          <a:off x="0" y="0"/>
          <a:ext cx="0" cy="0"/>
          <a:chOff x="0" y="0"/>
          <a:chExt cx="0" cy="0"/>
        </a:xfrm>
      </p:grpSpPr>
      <p:grpSp>
        <p:nvGrpSpPr>
          <p:cNvPr name="Group 2" id="2"/>
          <p:cNvGrpSpPr/>
          <p:nvPr/>
        </p:nvGrpSpPr>
        <p:grpSpPr>
          <a:xfrm rot="0">
            <a:off x="7653500" y="2548923"/>
            <a:ext cx="2981001" cy="2963778"/>
            <a:chOff x="0" y="0"/>
            <a:chExt cx="1456808" cy="1448392"/>
          </a:xfrm>
        </p:grpSpPr>
        <p:sp>
          <p:nvSpPr>
            <p:cNvPr name="Freeform 3" id="3"/>
            <p:cNvSpPr/>
            <p:nvPr/>
          </p:nvSpPr>
          <p:spPr>
            <a:xfrm flipH="false" flipV="false" rot="0">
              <a:off x="0" y="0"/>
              <a:ext cx="1456808" cy="1448392"/>
            </a:xfrm>
            <a:custGeom>
              <a:avLst/>
              <a:gdLst/>
              <a:ahLst/>
              <a:cxnLst/>
              <a:rect r="r" b="b" t="t" l="l"/>
              <a:pathLst>
                <a:path h="1448392" w="1456808">
                  <a:moveTo>
                    <a:pt x="728404" y="0"/>
                  </a:moveTo>
                  <a:cubicBezTo>
                    <a:pt x="326118" y="0"/>
                    <a:pt x="0" y="324234"/>
                    <a:pt x="0" y="724196"/>
                  </a:cubicBezTo>
                  <a:cubicBezTo>
                    <a:pt x="0" y="1124158"/>
                    <a:pt x="326118" y="1448392"/>
                    <a:pt x="728404" y="1448392"/>
                  </a:cubicBezTo>
                  <a:cubicBezTo>
                    <a:pt x="1130691" y="1448392"/>
                    <a:pt x="1456808" y="1124158"/>
                    <a:pt x="1456808" y="724196"/>
                  </a:cubicBezTo>
                  <a:cubicBezTo>
                    <a:pt x="1456808" y="324234"/>
                    <a:pt x="1130691" y="0"/>
                    <a:pt x="728404" y="0"/>
                  </a:cubicBezTo>
                  <a:close/>
                </a:path>
              </a:pathLst>
            </a:custGeom>
            <a:solidFill>
              <a:srgbClr val="AD947E"/>
            </a:solidFill>
          </p:spPr>
        </p:sp>
        <p:sp>
          <p:nvSpPr>
            <p:cNvPr name="TextBox 4" id="4"/>
            <p:cNvSpPr txBox="true"/>
            <p:nvPr/>
          </p:nvSpPr>
          <p:spPr>
            <a:xfrm>
              <a:off x="136576" y="97687"/>
              <a:ext cx="1183657" cy="121491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2491875" y="2548923"/>
            <a:ext cx="2981001" cy="2963778"/>
            <a:chOff x="0" y="0"/>
            <a:chExt cx="1456808" cy="1448392"/>
          </a:xfrm>
        </p:grpSpPr>
        <p:sp>
          <p:nvSpPr>
            <p:cNvPr name="Freeform 6" id="6"/>
            <p:cNvSpPr/>
            <p:nvPr/>
          </p:nvSpPr>
          <p:spPr>
            <a:xfrm flipH="false" flipV="false" rot="0">
              <a:off x="0" y="0"/>
              <a:ext cx="1456808" cy="1448392"/>
            </a:xfrm>
            <a:custGeom>
              <a:avLst/>
              <a:gdLst/>
              <a:ahLst/>
              <a:cxnLst/>
              <a:rect r="r" b="b" t="t" l="l"/>
              <a:pathLst>
                <a:path h="1448392" w="1456808">
                  <a:moveTo>
                    <a:pt x="728404" y="0"/>
                  </a:moveTo>
                  <a:cubicBezTo>
                    <a:pt x="326118" y="0"/>
                    <a:pt x="0" y="324234"/>
                    <a:pt x="0" y="724196"/>
                  </a:cubicBezTo>
                  <a:cubicBezTo>
                    <a:pt x="0" y="1124158"/>
                    <a:pt x="326118" y="1448392"/>
                    <a:pt x="728404" y="1448392"/>
                  </a:cubicBezTo>
                  <a:cubicBezTo>
                    <a:pt x="1130691" y="1448392"/>
                    <a:pt x="1456808" y="1124158"/>
                    <a:pt x="1456808" y="724196"/>
                  </a:cubicBezTo>
                  <a:cubicBezTo>
                    <a:pt x="1456808" y="324234"/>
                    <a:pt x="1130691" y="0"/>
                    <a:pt x="728404" y="0"/>
                  </a:cubicBezTo>
                  <a:close/>
                </a:path>
              </a:pathLst>
            </a:custGeom>
            <a:solidFill>
              <a:srgbClr val="AD947E"/>
            </a:solidFill>
          </p:spPr>
        </p:sp>
        <p:sp>
          <p:nvSpPr>
            <p:cNvPr name="TextBox 7" id="7"/>
            <p:cNvSpPr txBox="true"/>
            <p:nvPr/>
          </p:nvSpPr>
          <p:spPr>
            <a:xfrm>
              <a:off x="136576" y="97687"/>
              <a:ext cx="1183657" cy="1214918"/>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2815543" y="2548923"/>
            <a:ext cx="2981001" cy="2963778"/>
            <a:chOff x="0" y="0"/>
            <a:chExt cx="1456808" cy="1448392"/>
          </a:xfrm>
        </p:grpSpPr>
        <p:sp>
          <p:nvSpPr>
            <p:cNvPr name="Freeform 9" id="9"/>
            <p:cNvSpPr/>
            <p:nvPr/>
          </p:nvSpPr>
          <p:spPr>
            <a:xfrm flipH="false" flipV="false" rot="0">
              <a:off x="0" y="0"/>
              <a:ext cx="1456808" cy="1448392"/>
            </a:xfrm>
            <a:custGeom>
              <a:avLst/>
              <a:gdLst/>
              <a:ahLst/>
              <a:cxnLst/>
              <a:rect r="r" b="b" t="t" l="l"/>
              <a:pathLst>
                <a:path h="1448392" w="1456808">
                  <a:moveTo>
                    <a:pt x="728404" y="0"/>
                  </a:moveTo>
                  <a:cubicBezTo>
                    <a:pt x="326118" y="0"/>
                    <a:pt x="0" y="324234"/>
                    <a:pt x="0" y="724196"/>
                  </a:cubicBezTo>
                  <a:cubicBezTo>
                    <a:pt x="0" y="1124158"/>
                    <a:pt x="326118" y="1448392"/>
                    <a:pt x="728404" y="1448392"/>
                  </a:cubicBezTo>
                  <a:cubicBezTo>
                    <a:pt x="1130691" y="1448392"/>
                    <a:pt x="1456808" y="1124158"/>
                    <a:pt x="1456808" y="724196"/>
                  </a:cubicBezTo>
                  <a:cubicBezTo>
                    <a:pt x="1456808" y="324234"/>
                    <a:pt x="1130691" y="0"/>
                    <a:pt x="728404" y="0"/>
                  </a:cubicBezTo>
                  <a:close/>
                </a:path>
              </a:pathLst>
            </a:custGeom>
            <a:solidFill>
              <a:srgbClr val="AD947E"/>
            </a:solidFill>
          </p:spPr>
        </p:sp>
        <p:sp>
          <p:nvSpPr>
            <p:cNvPr name="TextBox 10" id="10"/>
            <p:cNvSpPr txBox="true"/>
            <p:nvPr/>
          </p:nvSpPr>
          <p:spPr>
            <a:xfrm>
              <a:off x="136576" y="97687"/>
              <a:ext cx="1183657" cy="1214918"/>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0" y="8312516"/>
            <a:ext cx="18288000" cy="1974484"/>
            <a:chOff x="0" y="0"/>
            <a:chExt cx="24384000" cy="2632645"/>
          </a:xfrm>
        </p:grpSpPr>
        <p:pic>
          <p:nvPicPr>
            <p:cNvPr name="Picture 12" id="12"/>
            <p:cNvPicPr>
              <a:picLocks noChangeAspect="true"/>
            </p:cNvPicPr>
            <p:nvPr/>
          </p:nvPicPr>
          <p:blipFill>
            <a:blip r:embed="rId2"/>
            <a:srcRect l="0" t="46403" r="0" b="46403"/>
            <a:stretch>
              <a:fillRect/>
            </a:stretch>
          </p:blipFill>
          <p:spPr>
            <a:xfrm flipH="false" flipV="false">
              <a:off x="0" y="0"/>
              <a:ext cx="24384000" cy="2632645"/>
            </a:xfrm>
            <a:prstGeom prst="rect">
              <a:avLst/>
            </a:prstGeom>
          </p:spPr>
        </p:pic>
      </p:grpSp>
      <p:sp>
        <p:nvSpPr>
          <p:cNvPr name="TextBox 13" id="13"/>
          <p:cNvSpPr txBox="true"/>
          <p:nvPr/>
        </p:nvSpPr>
        <p:spPr>
          <a:xfrm rot="0">
            <a:off x="6448881" y="626305"/>
            <a:ext cx="5390238" cy="1388339"/>
          </a:xfrm>
          <a:prstGeom prst="rect">
            <a:avLst/>
          </a:prstGeom>
        </p:spPr>
        <p:txBody>
          <a:bodyPr anchor="t" rtlCol="false" tIns="0" lIns="0" bIns="0" rIns="0">
            <a:spAutoFit/>
          </a:bodyPr>
          <a:lstStyle/>
          <a:p>
            <a:pPr algn="ctr">
              <a:lnSpc>
                <a:spcPts val="9546"/>
              </a:lnSpc>
            </a:pPr>
            <a:r>
              <a:rPr lang="en-US" sz="8089">
                <a:solidFill>
                  <a:srgbClr val="866255"/>
                </a:solidFill>
                <a:latin typeface="The Seasons Bold"/>
                <a:ea typeface="The Seasons Bold"/>
                <a:cs typeface="The Seasons Bold"/>
                <a:sym typeface="The Seasons Bold"/>
              </a:rPr>
              <a:t>USE CASES</a:t>
            </a:r>
          </a:p>
        </p:txBody>
      </p:sp>
      <p:sp>
        <p:nvSpPr>
          <p:cNvPr name="TextBox 14" id="14"/>
          <p:cNvSpPr txBox="true"/>
          <p:nvPr/>
        </p:nvSpPr>
        <p:spPr>
          <a:xfrm rot="0">
            <a:off x="7230837" y="5621971"/>
            <a:ext cx="4113637" cy="1552576"/>
          </a:xfrm>
          <a:prstGeom prst="rect">
            <a:avLst/>
          </a:prstGeom>
        </p:spPr>
        <p:txBody>
          <a:bodyPr anchor="t" rtlCol="false" tIns="0" lIns="0" bIns="0" rIns="0">
            <a:spAutoFit/>
          </a:bodyPr>
          <a:lstStyle/>
          <a:p>
            <a:pPr algn="ctr">
              <a:lnSpc>
                <a:spcPts val="4199"/>
              </a:lnSpc>
            </a:pPr>
            <a:r>
              <a:rPr lang="en-US" sz="2999">
                <a:solidFill>
                  <a:srgbClr val="866255"/>
                </a:solidFill>
                <a:latin typeface="Glacial Indifference Bold"/>
                <a:ea typeface="Glacial Indifference Bold"/>
                <a:cs typeface="Glacial Indifference Bold"/>
                <a:sym typeface="Glacial Indifference Bold"/>
              </a:rPr>
              <a:t>Web Applications</a:t>
            </a:r>
          </a:p>
          <a:p>
            <a:pPr algn="ctr">
              <a:lnSpc>
                <a:spcPts val="4199"/>
              </a:lnSpc>
            </a:pPr>
            <a:r>
              <a:rPr lang="en-US" sz="2999">
                <a:solidFill>
                  <a:srgbClr val="866255"/>
                </a:solidFill>
                <a:latin typeface="Glacial Indifference"/>
                <a:ea typeface="Glacial Indifference"/>
                <a:cs typeface="Glacial Indifference"/>
                <a:sym typeface="Glacial Indifference"/>
              </a:rPr>
              <a:t>Backend for web and mobile apps</a:t>
            </a:r>
          </a:p>
        </p:txBody>
      </p:sp>
      <p:sp>
        <p:nvSpPr>
          <p:cNvPr name="TextBox 15" id="15"/>
          <p:cNvSpPr txBox="true"/>
          <p:nvPr/>
        </p:nvSpPr>
        <p:spPr>
          <a:xfrm rot="0">
            <a:off x="11839119" y="5583871"/>
            <a:ext cx="4478425" cy="2600326"/>
          </a:xfrm>
          <a:prstGeom prst="rect">
            <a:avLst/>
          </a:prstGeom>
        </p:spPr>
        <p:txBody>
          <a:bodyPr anchor="t" rtlCol="false" tIns="0" lIns="0" bIns="0" rIns="0">
            <a:spAutoFit/>
          </a:bodyPr>
          <a:lstStyle/>
          <a:p>
            <a:pPr algn="ctr">
              <a:lnSpc>
                <a:spcPts val="4199"/>
              </a:lnSpc>
            </a:pPr>
            <a:r>
              <a:rPr lang="en-US" sz="2999">
                <a:solidFill>
                  <a:srgbClr val="866255"/>
                </a:solidFill>
                <a:latin typeface="Glacial Indifference Bold"/>
                <a:ea typeface="Glacial Indifference Bold"/>
                <a:cs typeface="Glacial Indifference Bold"/>
                <a:sym typeface="Glacial Indifference Bold"/>
              </a:rPr>
              <a:t>Automation</a:t>
            </a:r>
          </a:p>
          <a:p>
            <a:pPr algn="ctr">
              <a:lnSpc>
                <a:spcPts val="4199"/>
              </a:lnSpc>
            </a:pPr>
            <a:r>
              <a:rPr lang="en-US" sz="2999">
                <a:solidFill>
                  <a:srgbClr val="866255"/>
                </a:solidFill>
                <a:latin typeface="Glacial Indifference"/>
                <a:ea typeface="Glacial Indifference"/>
                <a:cs typeface="Glacial Indifference"/>
                <a:sym typeface="Glacial Indifference"/>
              </a:rPr>
              <a:t>Scheduled tasks and workflows.</a:t>
            </a:r>
          </a:p>
          <a:p>
            <a:pPr algn="ctr">
              <a:lnSpc>
                <a:spcPts val="4199"/>
              </a:lnSpc>
            </a:pPr>
            <a:r>
              <a:rPr lang="en-US" sz="2999">
                <a:solidFill>
                  <a:srgbClr val="866255"/>
                </a:solidFill>
                <a:latin typeface="Glacial Indifference"/>
                <a:ea typeface="Glacial Indifference"/>
                <a:cs typeface="Glacial Indifference"/>
                <a:sym typeface="Glacial Indifference"/>
              </a:rPr>
              <a:t>Automated backups</a:t>
            </a:r>
          </a:p>
          <a:p>
            <a:pPr algn="ctr">
              <a:lnSpc>
                <a:spcPts val="4199"/>
              </a:lnSpc>
            </a:pPr>
          </a:p>
        </p:txBody>
      </p:sp>
      <p:sp>
        <p:nvSpPr>
          <p:cNvPr name="TextBox 16" id="16"/>
          <p:cNvSpPr txBox="true"/>
          <p:nvPr/>
        </p:nvSpPr>
        <p:spPr>
          <a:xfrm rot="0">
            <a:off x="2080626" y="5583871"/>
            <a:ext cx="4454105" cy="3124201"/>
          </a:xfrm>
          <a:prstGeom prst="rect">
            <a:avLst/>
          </a:prstGeom>
        </p:spPr>
        <p:txBody>
          <a:bodyPr anchor="t" rtlCol="false" tIns="0" lIns="0" bIns="0" rIns="0">
            <a:spAutoFit/>
          </a:bodyPr>
          <a:lstStyle/>
          <a:p>
            <a:pPr algn="ctr">
              <a:lnSpc>
                <a:spcPts val="4199"/>
              </a:lnSpc>
            </a:pPr>
            <a:r>
              <a:rPr lang="en-US" sz="2999">
                <a:solidFill>
                  <a:srgbClr val="866255"/>
                </a:solidFill>
                <a:latin typeface="Glacial Indifference Bold"/>
                <a:ea typeface="Glacial Indifference Bold"/>
                <a:cs typeface="Glacial Indifference Bold"/>
                <a:sym typeface="Glacial Indifference Bold"/>
              </a:rPr>
              <a:t>Data Processing</a:t>
            </a:r>
          </a:p>
          <a:p>
            <a:pPr algn="ctr">
              <a:lnSpc>
                <a:spcPts val="4199"/>
              </a:lnSpc>
            </a:pPr>
            <a:r>
              <a:rPr lang="en-US" sz="2999">
                <a:solidFill>
                  <a:srgbClr val="866255"/>
                </a:solidFill>
                <a:latin typeface="Glacial Indifference"/>
                <a:ea typeface="Glacial Indifference"/>
                <a:cs typeface="Glacial Indifference"/>
                <a:sym typeface="Glacial Indifference"/>
              </a:rPr>
              <a:t>Real-time file processing in S3</a:t>
            </a:r>
          </a:p>
          <a:p>
            <a:pPr algn="ctr">
              <a:lnSpc>
                <a:spcPts val="4199"/>
              </a:lnSpc>
            </a:pPr>
            <a:r>
              <a:rPr lang="en-US" sz="2999">
                <a:solidFill>
                  <a:srgbClr val="866255"/>
                </a:solidFill>
                <a:latin typeface="Glacial Indifference"/>
                <a:ea typeface="Glacial Indifference"/>
                <a:cs typeface="Glacial Indifference"/>
                <a:sym typeface="Glacial Indifference"/>
              </a:rPr>
              <a:t>ETL data between Lambda &amp; other services</a:t>
            </a:r>
          </a:p>
          <a:p>
            <a:pPr algn="ctr">
              <a:lnSpc>
                <a:spcPts val="4199"/>
              </a:lnSpc>
            </a:pPr>
          </a:p>
        </p:txBody>
      </p:sp>
      <p:sp>
        <p:nvSpPr>
          <p:cNvPr name="TextBox 17" id="17"/>
          <p:cNvSpPr txBox="true"/>
          <p:nvPr/>
        </p:nvSpPr>
        <p:spPr>
          <a:xfrm rot="0">
            <a:off x="3469564" y="3038943"/>
            <a:ext cx="1672958" cy="1783714"/>
          </a:xfrm>
          <a:prstGeom prst="rect">
            <a:avLst/>
          </a:prstGeom>
        </p:spPr>
        <p:txBody>
          <a:bodyPr anchor="t" rtlCol="false" tIns="0" lIns="0" bIns="0" rIns="0">
            <a:spAutoFit/>
          </a:bodyPr>
          <a:lstStyle/>
          <a:p>
            <a:pPr algn="ctr">
              <a:lnSpc>
                <a:spcPts val="14560"/>
              </a:lnSpc>
            </a:pPr>
            <a:r>
              <a:rPr lang="en-US" sz="10400">
                <a:solidFill>
                  <a:srgbClr val="F4EEE7"/>
                </a:solidFill>
                <a:latin typeface="Glacial Indifference Bold"/>
                <a:ea typeface="Glacial Indifference Bold"/>
                <a:cs typeface="Glacial Indifference Bold"/>
                <a:sym typeface="Glacial Indifference Bold"/>
              </a:rPr>
              <a:t>1</a:t>
            </a:r>
          </a:p>
        </p:txBody>
      </p:sp>
      <p:sp>
        <p:nvSpPr>
          <p:cNvPr name="TextBox 18" id="18"/>
          <p:cNvSpPr txBox="true"/>
          <p:nvPr/>
        </p:nvSpPr>
        <p:spPr>
          <a:xfrm rot="0">
            <a:off x="8307521" y="3038943"/>
            <a:ext cx="1672958" cy="1783714"/>
          </a:xfrm>
          <a:prstGeom prst="rect">
            <a:avLst/>
          </a:prstGeom>
        </p:spPr>
        <p:txBody>
          <a:bodyPr anchor="t" rtlCol="false" tIns="0" lIns="0" bIns="0" rIns="0">
            <a:spAutoFit/>
          </a:bodyPr>
          <a:lstStyle/>
          <a:p>
            <a:pPr algn="ctr">
              <a:lnSpc>
                <a:spcPts val="14560"/>
              </a:lnSpc>
            </a:pPr>
            <a:r>
              <a:rPr lang="en-US" sz="10400">
                <a:solidFill>
                  <a:srgbClr val="F4EEE7"/>
                </a:solidFill>
                <a:latin typeface="Glacial Indifference Bold"/>
                <a:ea typeface="Glacial Indifference Bold"/>
                <a:cs typeface="Glacial Indifference Bold"/>
                <a:sym typeface="Glacial Indifference Bold"/>
              </a:rPr>
              <a:t>2</a:t>
            </a:r>
          </a:p>
        </p:txBody>
      </p:sp>
      <p:sp>
        <p:nvSpPr>
          <p:cNvPr name="TextBox 19" id="19"/>
          <p:cNvSpPr txBox="true"/>
          <p:nvPr/>
        </p:nvSpPr>
        <p:spPr>
          <a:xfrm rot="0">
            <a:off x="13149100" y="3038943"/>
            <a:ext cx="1672958" cy="1783714"/>
          </a:xfrm>
          <a:prstGeom prst="rect">
            <a:avLst/>
          </a:prstGeom>
        </p:spPr>
        <p:txBody>
          <a:bodyPr anchor="t" rtlCol="false" tIns="0" lIns="0" bIns="0" rIns="0">
            <a:spAutoFit/>
          </a:bodyPr>
          <a:lstStyle/>
          <a:p>
            <a:pPr algn="ctr">
              <a:lnSpc>
                <a:spcPts val="14560"/>
              </a:lnSpc>
            </a:pPr>
            <a:r>
              <a:rPr lang="en-US" sz="10400">
                <a:solidFill>
                  <a:srgbClr val="F4EEE7"/>
                </a:solidFill>
                <a:latin typeface="Glacial Indifference Bold"/>
                <a:ea typeface="Glacial Indifference Bold"/>
                <a:cs typeface="Glacial Indifference Bold"/>
                <a:sym typeface="Glacial Indifference Bold"/>
              </a:rPr>
              <a:t>3</a:t>
            </a: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F4EEE7"/>
        </a:solidFill>
      </p:bgPr>
    </p:bg>
    <p:spTree>
      <p:nvGrpSpPr>
        <p:cNvPr id="1" name=""/>
        <p:cNvGrpSpPr/>
        <p:nvPr/>
      </p:nvGrpSpPr>
      <p:grpSpPr>
        <a:xfrm>
          <a:off x="0" y="0"/>
          <a:ext cx="0" cy="0"/>
          <a:chOff x="0" y="0"/>
          <a:chExt cx="0" cy="0"/>
        </a:xfrm>
      </p:grpSpPr>
      <p:sp>
        <p:nvSpPr>
          <p:cNvPr name="TextBox 2" id="2"/>
          <p:cNvSpPr txBox="true"/>
          <p:nvPr/>
        </p:nvSpPr>
        <p:spPr>
          <a:xfrm rot="0">
            <a:off x="194553" y="2561552"/>
            <a:ext cx="17898894" cy="7407275"/>
          </a:xfrm>
          <a:prstGeom prst="rect">
            <a:avLst/>
          </a:prstGeom>
        </p:spPr>
        <p:txBody>
          <a:bodyPr anchor="t" rtlCol="false" tIns="0" lIns="0" bIns="0" rIns="0">
            <a:spAutoFit/>
          </a:bodyPr>
          <a:lstStyle/>
          <a:p>
            <a:pPr algn="just">
              <a:lnSpc>
                <a:spcPts val="4899"/>
              </a:lnSpc>
            </a:pPr>
            <a:r>
              <a:rPr lang="en-US" sz="3499">
                <a:solidFill>
                  <a:srgbClr val="866255"/>
                </a:solidFill>
                <a:latin typeface="Glacial Indifference Bold"/>
                <a:ea typeface="Glacial Indifference Bold"/>
                <a:cs typeface="Glacial Indifference Bold"/>
                <a:sym typeface="Glacial Indifference Bold"/>
              </a:rPr>
              <a:t>Optimzing function performance: </a:t>
            </a:r>
          </a:p>
          <a:p>
            <a:pPr algn="just" marL="755649" indent="-377824" lvl="1">
              <a:lnSpc>
                <a:spcPts val="4899"/>
              </a:lnSpc>
              <a:buFont typeface="Arial"/>
              <a:buChar char="•"/>
            </a:pPr>
            <a:r>
              <a:rPr lang="en-US" sz="3499">
                <a:solidFill>
                  <a:srgbClr val="866255"/>
                </a:solidFill>
                <a:latin typeface="Glacial Indifference"/>
                <a:ea typeface="Glacial Indifference"/>
                <a:cs typeface="Glacial Indifference"/>
                <a:sym typeface="Glacial Indifference"/>
              </a:rPr>
              <a:t>By minimizing the cold starts &amp; reducing the execution time by optimizing code and dependencies.</a:t>
            </a:r>
          </a:p>
          <a:p>
            <a:pPr algn="just">
              <a:lnSpc>
                <a:spcPts val="4899"/>
              </a:lnSpc>
            </a:pPr>
          </a:p>
          <a:p>
            <a:pPr algn="just">
              <a:lnSpc>
                <a:spcPts val="4899"/>
              </a:lnSpc>
            </a:pPr>
            <a:r>
              <a:rPr lang="en-US" sz="3499">
                <a:solidFill>
                  <a:srgbClr val="866255"/>
                </a:solidFill>
                <a:latin typeface="Glacial Indifference Bold"/>
                <a:ea typeface="Glacial Indifference Bold"/>
                <a:cs typeface="Glacial Indifference Bold"/>
                <a:sym typeface="Glacial Indifference Bold"/>
              </a:rPr>
              <a:t>Efficient Resource Management:</a:t>
            </a:r>
          </a:p>
          <a:p>
            <a:pPr algn="just" marL="755649" indent="-377824" lvl="1">
              <a:lnSpc>
                <a:spcPts val="4899"/>
              </a:lnSpc>
              <a:buFont typeface="Arial"/>
              <a:buChar char="•"/>
            </a:pPr>
            <a:r>
              <a:rPr lang="en-US" sz="3499">
                <a:solidFill>
                  <a:srgbClr val="866255"/>
                </a:solidFill>
                <a:latin typeface="Glacial Indifference"/>
                <a:ea typeface="Glacial Indifference"/>
                <a:cs typeface="Glacial Indifference"/>
                <a:sym typeface="Glacial Indifference"/>
              </a:rPr>
              <a:t>Allocating the appropriate amount of memory to the function based on performance needs and cost considerations.</a:t>
            </a:r>
          </a:p>
          <a:p>
            <a:pPr algn="just">
              <a:lnSpc>
                <a:spcPts val="4899"/>
              </a:lnSpc>
            </a:pPr>
          </a:p>
          <a:p>
            <a:pPr algn="just">
              <a:lnSpc>
                <a:spcPts val="4899"/>
              </a:lnSpc>
            </a:pPr>
            <a:r>
              <a:rPr lang="en-US" sz="3499">
                <a:solidFill>
                  <a:srgbClr val="866255"/>
                </a:solidFill>
                <a:latin typeface="Glacial Indifference Bold"/>
                <a:ea typeface="Glacial Indifference Bold"/>
                <a:cs typeface="Glacial Indifference Bold"/>
                <a:sym typeface="Glacial Indifference Bold"/>
              </a:rPr>
              <a:t>Error Handling:</a:t>
            </a:r>
          </a:p>
          <a:p>
            <a:pPr algn="just" marL="755649" indent="-377824" lvl="1">
              <a:lnSpc>
                <a:spcPts val="4899"/>
              </a:lnSpc>
              <a:buFont typeface="Arial"/>
              <a:buChar char="•"/>
            </a:pPr>
            <a:r>
              <a:rPr lang="en-US" sz="3499">
                <a:solidFill>
                  <a:srgbClr val="866255"/>
                </a:solidFill>
                <a:latin typeface="Glacial Indifference"/>
                <a:ea typeface="Glacial Indifference"/>
                <a:cs typeface="Glacial Indifference"/>
                <a:sym typeface="Glacial Indifference"/>
              </a:rPr>
              <a:t>Retry strategies: automatic retries for failed executions.</a:t>
            </a:r>
          </a:p>
          <a:p>
            <a:pPr algn="just" marL="755649" indent="-377824" lvl="1">
              <a:lnSpc>
                <a:spcPts val="4899"/>
              </a:lnSpc>
              <a:buFont typeface="Arial"/>
              <a:buChar char="•"/>
            </a:pPr>
            <a:r>
              <a:rPr lang="en-US" sz="3499">
                <a:solidFill>
                  <a:srgbClr val="866255"/>
                </a:solidFill>
                <a:latin typeface="Glacial Indifference"/>
                <a:ea typeface="Glacial Indifference"/>
                <a:cs typeface="Glacial Indifference"/>
                <a:sym typeface="Glacial Indifference"/>
              </a:rPr>
              <a:t>Dead Letter Queues (DLQ): capture failed events.</a:t>
            </a:r>
          </a:p>
          <a:p>
            <a:pPr algn="just">
              <a:lnSpc>
                <a:spcPts val="4899"/>
              </a:lnSpc>
            </a:pPr>
          </a:p>
        </p:txBody>
      </p:sp>
      <p:sp>
        <p:nvSpPr>
          <p:cNvPr name="TextBox 3" id="3"/>
          <p:cNvSpPr txBox="true"/>
          <p:nvPr/>
        </p:nvSpPr>
        <p:spPr>
          <a:xfrm rot="0">
            <a:off x="5083461" y="650545"/>
            <a:ext cx="8121079" cy="1388339"/>
          </a:xfrm>
          <a:prstGeom prst="rect">
            <a:avLst/>
          </a:prstGeom>
        </p:spPr>
        <p:txBody>
          <a:bodyPr anchor="t" rtlCol="false" tIns="0" lIns="0" bIns="0" rIns="0">
            <a:spAutoFit/>
          </a:bodyPr>
          <a:lstStyle/>
          <a:p>
            <a:pPr algn="l">
              <a:lnSpc>
                <a:spcPts val="9546"/>
              </a:lnSpc>
            </a:pPr>
            <a:r>
              <a:rPr lang="en-US" sz="8090">
                <a:solidFill>
                  <a:srgbClr val="866255"/>
                </a:solidFill>
                <a:latin typeface="The Seasons Bold"/>
                <a:ea typeface="The Seasons Bold"/>
                <a:cs typeface="The Seasons Bold"/>
                <a:sym typeface="The Seasons Bold"/>
              </a:rPr>
              <a:t>BEST PRACTICES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4EEE7"/>
        </a:solidFill>
      </p:bgPr>
    </p:bg>
    <p:spTree>
      <p:nvGrpSpPr>
        <p:cNvPr id="1" name=""/>
        <p:cNvGrpSpPr/>
        <p:nvPr/>
      </p:nvGrpSpPr>
      <p:grpSpPr>
        <a:xfrm>
          <a:off x="0" y="0"/>
          <a:ext cx="0" cy="0"/>
          <a:chOff x="0" y="0"/>
          <a:chExt cx="0" cy="0"/>
        </a:xfrm>
      </p:grpSpPr>
      <p:sp>
        <p:nvSpPr>
          <p:cNvPr name="TextBox 2" id="2"/>
          <p:cNvSpPr txBox="true"/>
          <p:nvPr/>
        </p:nvSpPr>
        <p:spPr>
          <a:xfrm rot="0">
            <a:off x="290689" y="-66675"/>
            <a:ext cx="15783128" cy="9883775"/>
          </a:xfrm>
          <a:prstGeom prst="rect">
            <a:avLst/>
          </a:prstGeom>
        </p:spPr>
        <p:txBody>
          <a:bodyPr anchor="t" rtlCol="false" tIns="0" lIns="0" bIns="0" rIns="0">
            <a:spAutoFit/>
          </a:bodyPr>
          <a:lstStyle/>
          <a:p>
            <a:pPr algn="just">
              <a:lnSpc>
                <a:spcPts val="4899"/>
              </a:lnSpc>
            </a:pPr>
          </a:p>
          <a:p>
            <a:pPr algn="just">
              <a:lnSpc>
                <a:spcPts val="4899"/>
              </a:lnSpc>
            </a:pPr>
            <a:r>
              <a:rPr lang="en-US" sz="3499">
                <a:solidFill>
                  <a:srgbClr val="866255"/>
                </a:solidFill>
                <a:latin typeface="Glacial Indifference Bold"/>
                <a:ea typeface="Glacial Indifference Bold"/>
                <a:cs typeface="Glacial Indifference Bold"/>
                <a:sym typeface="Glacial Indifference Bold"/>
              </a:rPr>
              <a:t>IAM Roles and Policies:</a:t>
            </a:r>
          </a:p>
          <a:p>
            <a:pPr algn="just" marL="755649" indent="-377824" lvl="1">
              <a:lnSpc>
                <a:spcPts val="4899"/>
              </a:lnSpc>
              <a:buFont typeface="Arial"/>
              <a:buChar char="•"/>
            </a:pPr>
            <a:r>
              <a:rPr lang="en-US" sz="3499">
                <a:solidFill>
                  <a:srgbClr val="866255"/>
                </a:solidFill>
                <a:latin typeface="Glacial Indifference"/>
                <a:ea typeface="Glacial Indifference"/>
                <a:cs typeface="Glacial Indifference"/>
                <a:sym typeface="Glacial Indifference"/>
              </a:rPr>
              <a:t>Grant the least privilege required for Lambda to perform its tasks.</a:t>
            </a:r>
          </a:p>
          <a:p>
            <a:pPr algn="just">
              <a:lnSpc>
                <a:spcPts val="4899"/>
              </a:lnSpc>
            </a:pPr>
          </a:p>
          <a:p>
            <a:pPr algn="just">
              <a:lnSpc>
                <a:spcPts val="4899"/>
              </a:lnSpc>
            </a:pPr>
            <a:r>
              <a:rPr lang="en-US" sz="3499">
                <a:solidFill>
                  <a:srgbClr val="866255"/>
                </a:solidFill>
                <a:latin typeface="Glacial Indifference Bold"/>
                <a:ea typeface="Glacial Indifference Bold"/>
                <a:cs typeface="Glacial Indifference Bold"/>
                <a:sym typeface="Glacial Indifference Bold"/>
              </a:rPr>
              <a:t>AWS CloudWatch:</a:t>
            </a:r>
          </a:p>
          <a:p>
            <a:pPr algn="just" marL="755649" indent="-377824" lvl="1">
              <a:lnSpc>
                <a:spcPts val="4899"/>
              </a:lnSpc>
              <a:buFont typeface="Arial"/>
              <a:buChar char="•"/>
            </a:pPr>
            <a:r>
              <a:rPr lang="en-US" sz="3499">
                <a:solidFill>
                  <a:srgbClr val="866255"/>
                </a:solidFill>
                <a:latin typeface="Glacial Indifference"/>
                <a:ea typeface="Glacial Indifference"/>
                <a:cs typeface="Glacial Indifference"/>
                <a:sym typeface="Glacial Indifference"/>
              </a:rPr>
              <a:t>Monitor Lambda metrics such as invocation count, duration, error count.</a:t>
            </a:r>
          </a:p>
          <a:p>
            <a:pPr algn="just" marL="755649" indent="-377824" lvl="1">
              <a:lnSpc>
                <a:spcPts val="4899"/>
              </a:lnSpc>
              <a:buFont typeface="Arial"/>
              <a:buChar char="•"/>
            </a:pPr>
            <a:r>
              <a:rPr lang="en-US" sz="3499">
                <a:solidFill>
                  <a:srgbClr val="866255"/>
                </a:solidFill>
                <a:latin typeface="Glacial Indifference"/>
                <a:ea typeface="Glacial Indifference"/>
                <a:cs typeface="Glacial Indifference"/>
                <a:sym typeface="Glacial Indifference"/>
              </a:rPr>
              <a:t>Log function execution details.</a:t>
            </a:r>
          </a:p>
          <a:p>
            <a:pPr algn="just">
              <a:lnSpc>
                <a:spcPts val="4899"/>
              </a:lnSpc>
            </a:pPr>
          </a:p>
          <a:p>
            <a:pPr algn="just">
              <a:lnSpc>
                <a:spcPts val="4899"/>
              </a:lnSpc>
            </a:pPr>
            <a:r>
              <a:rPr lang="en-US" sz="3499">
                <a:solidFill>
                  <a:srgbClr val="866255"/>
                </a:solidFill>
                <a:latin typeface="Glacial Indifference Bold"/>
                <a:ea typeface="Glacial Indifference Bold"/>
                <a:cs typeface="Glacial Indifference Bold"/>
                <a:sym typeface="Glacial Indifference Bold"/>
              </a:rPr>
              <a:t>VPC Integration:</a:t>
            </a:r>
          </a:p>
          <a:p>
            <a:pPr algn="just" marL="755649" indent="-377824" lvl="1">
              <a:lnSpc>
                <a:spcPts val="4899"/>
              </a:lnSpc>
              <a:buFont typeface="Arial"/>
              <a:buChar char="•"/>
            </a:pPr>
            <a:r>
              <a:rPr lang="en-US" sz="3499">
                <a:solidFill>
                  <a:srgbClr val="866255"/>
                </a:solidFill>
                <a:latin typeface="Glacial Indifference"/>
                <a:ea typeface="Glacial Indifference"/>
                <a:cs typeface="Glacial Indifference"/>
                <a:sym typeface="Glacial Indifference"/>
              </a:rPr>
              <a:t>Allow Lambda to access resources within a Virtual Private Cloud (VPC).</a:t>
            </a:r>
          </a:p>
          <a:p>
            <a:pPr algn="just" marL="755649" indent="-377824" lvl="1">
              <a:lnSpc>
                <a:spcPts val="4899"/>
              </a:lnSpc>
              <a:buFont typeface="Arial"/>
              <a:buChar char="•"/>
            </a:pPr>
            <a:r>
              <a:rPr lang="en-US" sz="3499">
                <a:solidFill>
                  <a:srgbClr val="866255"/>
                </a:solidFill>
                <a:latin typeface="Glacial Indifference"/>
                <a:ea typeface="Glacial Indifference"/>
                <a:cs typeface="Glacial Indifference"/>
                <a:sym typeface="Glacial Indifference"/>
              </a:rPr>
              <a:t>Enhances security and control over network traffic.</a:t>
            </a:r>
          </a:p>
          <a:p>
            <a:pPr algn="just">
              <a:lnSpc>
                <a:spcPts val="4899"/>
              </a:lnSpc>
            </a:pPr>
          </a:p>
          <a:p>
            <a:pPr algn="just">
              <a:lnSpc>
                <a:spcPts val="4899"/>
              </a:lnSpc>
            </a:pPr>
            <a:r>
              <a:rPr lang="en-US" sz="3499" spc="-55">
                <a:solidFill>
                  <a:srgbClr val="866255"/>
                </a:solidFill>
                <a:latin typeface="Glacial Indifference Bold"/>
                <a:ea typeface="Glacial Indifference Bold"/>
                <a:cs typeface="Glacial Indifference Bold"/>
                <a:sym typeface="Glacial Indifference Bold"/>
              </a:rPr>
              <a:t>Environment Variables:</a:t>
            </a:r>
          </a:p>
          <a:p>
            <a:pPr algn="just" marL="755649" indent="-377824" lvl="1">
              <a:lnSpc>
                <a:spcPts val="4899"/>
              </a:lnSpc>
              <a:buFont typeface="Arial"/>
              <a:buChar char="•"/>
            </a:pPr>
            <a:r>
              <a:rPr lang="en-US" sz="3499">
                <a:solidFill>
                  <a:srgbClr val="866255"/>
                </a:solidFill>
                <a:latin typeface="Glacial Indifference"/>
                <a:ea typeface="Glacial Indifference"/>
                <a:cs typeface="Glacial Indifference"/>
                <a:sym typeface="Glacial Indifference"/>
              </a:rPr>
              <a:t>Capability to securely pass environment variables to our code, allowing us to configure critical parts of your system without having to modify the code itself.</a:t>
            </a:r>
          </a:p>
          <a:p>
            <a:pPr algn="just">
              <a:lnSpc>
                <a:spcPts val="4899"/>
              </a:lnSpc>
            </a:pPr>
          </a:p>
        </p:txBody>
      </p:sp>
      <p:grpSp>
        <p:nvGrpSpPr>
          <p:cNvPr name="Group 3" id="3"/>
          <p:cNvGrpSpPr/>
          <p:nvPr/>
        </p:nvGrpSpPr>
        <p:grpSpPr>
          <a:xfrm rot="0">
            <a:off x="16073816" y="0"/>
            <a:ext cx="2214184" cy="10287000"/>
            <a:chOff x="0" y="0"/>
            <a:chExt cx="2952245" cy="13716000"/>
          </a:xfrm>
        </p:grpSpPr>
        <p:pic>
          <p:nvPicPr>
            <p:cNvPr name="Picture 4" id="4"/>
            <p:cNvPicPr>
              <a:picLocks noChangeAspect="true"/>
            </p:cNvPicPr>
            <p:nvPr/>
          </p:nvPicPr>
          <p:blipFill>
            <a:blip r:embed="rId2"/>
            <a:srcRect l="33846" t="0" r="33846" b="0"/>
            <a:stretch>
              <a:fillRect/>
            </a:stretch>
          </p:blipFill>
          <p:spPr>
            <a:xfrm flipH="false" flipV="false">
              <a:off x="0" y="0"/>
              <a:ext cx="2952245" cy="13716000"/>
            </a:xfrm>
            <a:prstGeom prst="rect">
              <a:avLst/>
            </a:prstGeom>
          </p:spPr>
        </p:pic>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4EEE7"/>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pic>
          <p:nvPicPr>
            <p:cNvPr name="Picture 3" id="3"/>
            <p:cNvPicPr>
              <a:picLocks noChangeAspect="true"/>
            </p:cNvPicPr>
            <p:nvPr/>
          </p:nvPicPr>
          <p:blipFill>
            <a:blip r:embed="rId2"/>
            <a:srcRect l="0" t="31250" r="0" b="31250"/>
            <a:stretch>
              <a:fillRect/>
            </a:stretch>
          </p:blipFill>
          <p:spPr>
            <a:xfrm flipH="false" flipV="false">
              <a:off x="0" y="0"/>
              <a:ext cx="24384000" cy="13716000"/>
            </a:xfrm>
            <a:prstGeom prst="rect">
              <a:avLst/>
            </a:prstGeom>
          </p:spPr>
        </p:pic>
      </p:grpSp>
      <p:grpSp>
        <p:nvGrpSpPr>
          <p:cNvPr name="Group 4" id="4"/>
          <p:cNvGrpSpPr/>
          <p:nvPr/>
        </p:nvGrpSpPr>
        <p:grpSpPr>
          <a:xfrm rot="0">
            <a:off x="2300365" y="2524202"/>
            <a:ext cx="13687270" cy="5238597"/>
            <a:chOff x="0" y="0"/>
            <a:chExt cx="3604878" cy="1379713"/>
          </a:xfrm>
        </p:grpSpPr>
        <p:sp>
          <p:nvSpPr>
            <p:cNvPr name="Freeform 5" id="5"/>
            <p:cNvSpPr/>
            <p:nvPr/>
          </p:nvSpPr>
          <p:spPr>
            <a:xfrm flipH="false" flipV="false" rot="0">
              <a:off x="0" y="0"/>
              <a:ext cx="3604878" cy="1379713"/>
            </a:xfrm>
            <a:custGeom>
              <a:avLst/>
              <a:gdLst/>
              <a:ahLst/>
              <a:cxnLst/>
              <a:rect r="r" b="b" t="t" l="l"/>
              <a:pathLst>
                <a:path h="1379713" w="3604878">
                  <a:moveTo>
                    <a:pt x="0" y="0"/>
                  </a:moveTo>
                  <a:lnTo>
                    <a:pt x="3604878" y="0"/>
                  </a:lnTo>
                  <a:lnTo>
                    <a:pt x="3604878" y="1379713"/>
                  </a:lnTo>
                  <a:lnTo>
                    <a:pt x="0" y="1379713"/>
                  </a:lnTo>
                  <a:close/>
                </a:path>
              </a:pathLst>
            </a:custGeom>
            <a:solidFill>
              <a:srgbClr val="F4EEE7"/>
            </a:solidFill>
          </p:spPr>
        </p:sp>
        <p:sp>
          <p:nvSpPr>
            <p:cNvPr name="TextBox 6" id="6"/>
            <p:cNvSpPr txBox="true"/>
            <p:nvPr/>
          </p:nvSpPr>
          <p:spPr>
            <a:xfrm>
              <a:off x="0" y="-47625"/>
              <a:ext cx="3604878" cy="1427338"/>
            </a:xfrm>
            <a:prstGeom prst="rect">
              <a:avLst/>
            </a:prstGeom>
          </p:spPr>
          <p:txBody>
            <a:bodyPr anchor="ctr" rtlCol="false" tIns="50800" lIns="50800" bIns="50800" rIns="50800"/>
            <a:lstStyle/>
            <a:p>
              <a:pPr algn="ctr">
                <a:lnSpc>
                  <a:spcPts val="3079"/>
                </a:lnSpc>
              </a:pPr>
            </a:p>
          </p:txBody>
        </p:sp>
      </p:grpSp>
      <p:sp>
        <p:nvSpPr>
          <p:cNvPr name="TextBox 7" id="7"/>
          <p:cNvSpPr txBox="true"/>
          <p:nvPr/>
        </p:nvSpPr>
        <p:spPr>
          <a:xfrm rot="0">
            <a:off x="3348027" y="4151630"/>
            <a:ext cx="11591946" cy="1783714"/>
          </a:xfrm>
          <a:prstGeom prst="rect">
            <a:avLst/>
          </a:prstGeom>
        </p:spPr>
        <p:txBody>
          <a:bodyPr anchor="t" rtlCol="false" tIns="0" lIns="0" bIns="0" rIns="0">
            <a:spAutoFit/>
          </a:bodyPr>
          <a:lstStyle/>
          <a:p>
            <a:pPr algn="ctr">
              <a:lnSpc>
                <a:spcPts val="14560"/>
              </a:lnSpc>
            </a:pPr>
            <a:r>
              <a:rPr lang="en-US" sz="10400">
                <a:solidFill>
                  <a:srgbClr val="866255"/>
                </a:solidFill>
                <a:latin typeface="Glacial Indifference"/>
                <a:ea typeface="Glacial Indifference"/>
                <a:cs typeface="Glacial Indifference"/>
                <a:sym typeface="Glacial Indifference"/>
              </a:rPr>
              <a:t>ANY QUESTION?</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4EEE7"/>
        </a:solidFill>
      </p:bgPr>
    </p:bg>
    <p:spTree>
      <p:nvGrpSpPr>
        <p:cNvPr id="1" name=""/>
        <p:cNvGrpSpPr/>
        <p:nvPr/>
      </p:nvGrpSpPr>
      <p:grpSpPr>
        <a:xfrm>
          <a:off x="0" y="0"/>
          <a:ext cx="0" cy="0"/>
          <a:chOff x="0" y="0"/>
          <a:chExt cx="0" cy="0"/>
        </a:xfrm>
      </p:grpSpPr>
      <p:grpSp>
        <p:nvGrpSpPr>
          <p:cNvPr name="Group 2" id="2"/>
          <p:cNvGrpSpPr/>
          <p:nvPr/>
        </p:nvGrpSpPr>
        <p:grpSpPr>
          <a:xfrm rot="0">
            <a:off x="0" y="0"/>
            <a:ext cx="7612893" cy="10287000"/>
            <a:chOff x="0" y="0"/>
            <a:chExt cx="10150524" cy="13716000"/>
          </a:xfrm>
        </p:grpSpPr>
        <p:pic>
          <p:nvPicPr>
            <p:cNvPr name="Picture 3" id="3"/>
            <p:cNvPicPr>
              <a:picLocks noChangeAspect="true"/>
            </p:cNvPicPr>
            <p:nvPr/>
          </p:nvPicPr>
          <p:blipFill>
            <a:blip r:embed="rId2"/>
            <a:srcRect l="0" t="4957" r="0" b="4957"/>
            <a:stretch>
              <a:fillRect/>
            </a:stretch>
          </p:blipFill>
          <p:spPr>
            <a:xfrm flipH="false" flipV="false">
              <a:off x="0" y="0"/>
              <a:ext cx="10150524" cy="13716000"/>
            </a:xfrm>
            <a:prstGeom prst="rect">
              <a:avLst/>
            </a:prstGeom>
          </p:spPr>
        </p:pic>
      </p:grpSp>
      <p:sp>
        <p:nvSpPr>
          <p:cNvPr name="TextBox 4" id="4"/>
          <p:cNvSpPr txBox="true"/>
          <p:nvPr/>
        </p:nvSpPr>
        <p:spPr>
          <a:xfrm rot="0">
            <a:off x="9350076" y="4173882"/>
            <a:ext cx="7717708" cy="1701110"/>
          </a:xfrm>
          <a:prstGeom prst="rect">
            <a:avLst/>
          </a:prstGeom>
        </p:spPr>
        <p:txBody>
          <a:bodyPr anchor="t" rtlCol="false" tIns="0" lIns="0" bIns="0" rIns="0">
            <a:spAutoFit/>
          </a:bodyPr>
          <a:lstStyle/>
          <a:p>
            <a:pPr algn="l">
              <a:lnSpc>
                <a:spcPts val="12010"/>
              </a:lnSpc>
            </a:pPr>
            <a:r>
              <a:rPr lang="en-US" sz="9608">
                <a:solidFill>
                  <a:srgbClr val="866255"/>
                </a:solidFill>
                <a:latin typeface="The Seasons"/>
                <a:ea typeface="The Seasons"/>
                <a:cs typeface="The Seasons"/>
                <a:sym typeface="The Seasons"/>
              </a:rPr>
              <a:t>THANK YOU</a:t>
            </a:r>
          </a:p>
        </p:txBody>
      </p:sp>
      <p:sp>
        <p:nvSpPr>
          <p:cNvPr name="TextBox 5" id="5"/>
          <p:cNvSpPr txBox="true"/>
          <p:nvPr/>
        </p:nvSpPr>
        <p:spPr>
          <a:xfrm rot="0">
            <a:off x="9623670" y="5798793"/>
            <a:ext cx="5155739" cy="614952"/>
          </a:xfrm>
          <a:prstGeom prst="rect">
            <a:avLst/>
          </a:prstGeom>
        </p:spPr>
        <p:txBody>
          <a:bodyPr anchor="t" rtlCol="false" tIns="0" lIns="0" bIns="0" rIns="0">
            <a:spAutoFit/>
          </a:bodyPr>
          <a:lstStyle/>
          <a:p>
            <a:pPr algn="l">
              <a:lnSpc>
                <a:spcPts val="4955"/>
              </a:lnSpc>
            </a:pPr>
            <a:r>
              <a:rPr lang="en-US" sz="3539" spc="431">
                <a:solidFill>
                  <a:srgbClr val="866255"/>
                </a:solidFill>
                <a:latin typeface="Glacial Indifference"/>
                <a:ea typeface="Glacial Indifference"/>
                <a:cs typeface="Glacial Indifference"/>
                <a:sym typeface="Glacial Indifference"/>
              </a:rPr>
              <a:t>RAJVI UPADHYAY</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4EEE7"/>
        </a:solidFill>
      </p:bgPr>
    </p:bg>
    <p:spTree>
      <p:nvGrpSpPr>
        <p:cNvPr id="1" name=""/>
        <p:cNvGrpSpPr/>
        <p:nvPr/>
      </p:nvGrpSpPr>
      <p:grpSpPr>
        <a:xfrm>
          <a:off x="0" y="0"/>
          <a:ext cx="0" cy="0"/>
          <a:chOff x="0" y="0"/>
          <a:chExt cx="0" cy="0"/>
        </a:xfrm>
      </p:grpSpPr>
      <p:sp>
        <p:nvSpPr>
          <p:cNvPr name="Freeform 2" id="2"/>
          <p:cNvSpPr/>
          <p:nvPr/>
        </p:nvSpPr>
        <p:spPr>
          <a:xfrm flipH="false" flipV="false" rot="0">
            <a:off x="5161501" y="1028700"/>
            <a:ext cx="7964998" cy="1939467"/>
          </a:xfrm>
          <a:custGeom>
            <a:avLst/>
            <a:gdLst/>
            <a:ahLst/>
            <a:cxnLst/>
            <a:rect r="r" b="b" t="t" l="l"/>
            <a:pathLst>
              <a:path h="1939467" w="7964998">
                <a:moveTo>
                  <a:pt x="0" y="0"/>
                </a:moveTo>
                <a:lnTo>
                  <a:pt x="7964998" y="0"/>
                </a:lnTo>
                <a:lnTo>
                  <a:pt x="7964998" y="1939467"/>
                </a:lnTo>
                <a:lnTo>
                  <a:pt x="0" y="1939467"/>
                </a:lnTo>
                <a:lnTo>
                  <a:pt x="0" y="0"/>
                </a:lnTo>
                <a:close/>
              </a:path>
            </a:pathLst>
          </a:custGeom>
          <a:blipFill>
            <a:blip r:embed="rId2"/>
            <a:stretch>
              <a:fillRect l="0" t="-8938" r="0" b="-8938"/>
            </a:stretch>
          </a:blipFill>
        </p:spPr>
      </p:sp>
      <p:sp>
        <p:nvSpPr>
          <p:cNvPr name="Freeform 3" id="3" descr="Group 20"/>
          <p:cNvSpPr/>
          <p:nvPr/>
        </p:nvSpPr>
        <p:spPr>
          <a:xfrm flipH="false" flipV="false" rot="0">
            <a:off x="7027411" y="6444566"/>
            <a:ext cx="3124438" cy="2088081"/>
          </a:xfrm>
          <a:custGeom>
            <a:avLst/>
            <a:gdLst/>
            <a:ahLst/>
            <a:cxnLst/>
            <a:rect r="r" b="b" t="t" l="l"/>
            <a:pathLst>
              <a:path h="2088081" w="3124438">
                <a:moveTo>
                  <a:pt x="0" y="0"/>
                </a:moveTo>
                <a:lnTo>
                  <a:pt x="3124438" y="0"/>
                </a:lnTo>
                <a:lnTo>
                  <a:pt x="3124438" y="2088081"/>
                </a:lnTo>
                <a:lnTo>
                  <a:pt x="0" y="2088081"/>
                </a:lnTo>
                <a:lnTo>
                  <a:pt x="0" y="0"/>
                </a:lnTo>
                <a:close/>
              </a:path>
            </a:pathLst>
          </a:custGeom>
          <a:blipFill>
            <a:blip r:embed="rId3"/>
            <a:stretch>
              <a:fillRect l="-79898" t="0" r="-78334" b="-21033"/>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4EEE7"/>
        </a:solidFill>
      </p:bgPr>
    </p:bg>
    <p:spTree>
      <p:nvGrpSpPr>
        <p:cNvPr id="1" name=""/>
        <p:cNvGrpSpPr/>
        <p:nvPr/>
      </p:nvGrpSpPr>
      <p:grpSpPr>
        <a:xfrm>
          <a:off x="0" y="0"/>
          <a:ext cx="0" cy="0"/>
          <a:chOff x="0" y="0"/>
          <a:chExt cx="0" cy="0"/>
        </a:xfrm>
      </p:grpSpPr>
      <p:grpSp>
        <p:nvGrpSpPr>
          <p:cNvPr name="Group 2" id="2"/>
          <p:cNvGrpSpPr/>
          <p:nvPr/>
        </p:nvGrpSpPr>
        <p:grpSpPr>
          <a:xfrm rot="0">
            <a:off x="0" y="36761"/>
            <a:ext cx="18288000" cy="3129020"/>
            <a:chOff x="0" y="0"/>
            <a:chExt cx="24384000" cy="4172027"/>
          </a:xfrm>
        </p:grpSpPr>
        <p:pic>
          <p:nvPicPr>
            <p:cNvPr name="Picture 3" id="3"/>
            <p:cNvPicPr>
              <a:picLocks noChangeAspect="true"/>
            </p:cNvPicPr>
            <p:nvPr/>
          </p:nvPicPr>
          <p:blipFill>
            <a:blip r:embed="rId2"/>
            <a:srcRect l="0" t="44296" r="0" b="44296"/>
            <a:stretch>
              <a:fillRect/>
            </a:stretch>
          </p:blipFill>
          <p:spPr>
            <a:xfrm flipH="false" flipV="false">
              <a:off x="0" y="0"/>
              <a:ext cx="24384000" cy="4172027"/>
            </a:xfrm>
            <a:prstGeom prst="rect">
              <a:avLst/>
            </a:prstGeom>
          </p:spPr>
        </p:pic>
      </p:grpSp>
      <p:sp>
        <p:nvSpPr>
          <p:cNvPr name="Freeform 4" id="4"/>
          <p:cNvSpPr/>
          <p:nvPr/>
        </p:nvSpPr>
        <p:spPr>
          <a:xfrm flipH="false" flipV="false" rot="0">
            <a:off x="6771605" y="6440624"/>
            <a:ext cx="10707049" cy="3203549"/>
          </a:xfrm>
          <a:custGeom>
            <a:avLst/>
            <a:gdLst/>
            <a:ahLst/>
            <a:cxnLst/>
            <a:rect r="r" b="b" t="t" l="l"/>
            <a:pathLst>
              <a:path h="3203549" w="10707049">
                <a:moveTo>
                  <a:pt x="0" y="0"/>
                </a:moveTo>
                <a:lnTo>
                  <a:pt x="10707049" y="0"/>
                </a:lnTo>
                <a:lnTo>
                  <a:pt x="10707049" y="3203549"/>
                </a:lnTo>
                <a:lnTo>
                  <a:pt x="0" y="3203549"/>
                </a:lnTo>
                <a:lnTo>
                  <a:pt x="0" y="0"/>
                </a:lnTo>
                <a:close/>
              </a:path>
            </a:pathLst>
          </a:custGeom>
          <a:blipFill>
            <a:blip r:embed="rId3"/>
            <a:stretch>
              <a:fillRect l="0" t="0" r="0" b="0"/>
            </a:stretch>
          </a:blipFill>
        </p:spPr>
      </p:sp>
      <p:sp>
        <p:nvSpPr>
          <p:cNvPr name="TextBox 5" id="5"/>
          <p:cNvSpPr txBox="true"/>
          <p:nvPr/>
        </p:nvSpPr>
        <p:spPr>
          <a:xfrm rot="0">
            <a:off x="2221962" y="3755166"/>
            <a:ext cx="13844075" cy="1388334"/>
          </a:xfrm>
          <a:prstGeom prst="rect">
            <a:avLst/>
          </a:prstGeom>
        </p:spPr>
        <p:txBody>
          <a:bodyPr anchor="t" rtlCol="false" tIns="0" lIns="0" bIns="0" rIns="0">
            <a:spAutoFit/>
          </a:bodyPr>
          <a:lstStyle/>
          <a:p>
            <a:pPr algn="ctr">
              <a:lnSpc>
                <a:spcPts val="9544"/>
              </a:lnSpc>
            </a:pPr>
            <a:r>
              <a:rPr lang="en-US" sz="8088">
                <a:solidFill>
                  <a:srgbClr val="866255"/>
                </a:solidFill>
                <a:latin typeface="The Seasons Bold"/>
                <a:ea typeface="The Seasons Bold"/>
                <a:cs typeface="The Seasons Bold"/>
                <a:sym typeface="The Seasons Bold"/>
              </a:rPr>
              <a:t>AWS COMPUTE OFFERINGS</a:t>
            </a:r>
          </a:p>
        </p:txBody>
      </p:sp>
      <p:sp>
        <p:nvSpPr>
          <p:cNvPr name="TextBox 6" id="6"/>
          <p:cNvSpPr txBox="true"/>
          <p:nvPr/>
        </p:nvSpPr>
        <p:spPr>
          <a:xfrm rot="0">
            <a:off x="0" y="5578599"/>
            <a:ext cx="7407593" cy="2463800"/>
          </a:xfrm>
          <a:prstGeom prst="rect">
            <a:avLst/>
          </a:prstGeom>
        </p:spPr>
        <p:txBody>
          <a:bodyPr anchor="t" rtlCol="false" tIns="0" lIns="0" bIns="0" rIns="0">
            <a:spAutoFit/>
          </a:bodyPr>
          <a:lstStyle/>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AWS Elastic Compute Cloud (EC2)</a:t>
            </a:r>
          </a:p>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AWS Elastic Beanstalk</a:t>
            </a:r>
          </a:p>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AWS Lambda</a:t>
            </a:r>
          </a:p>
          <a:p>
            <a:pPr algn="ctr">
              <a:lnSpc>
                <a:spcPts val="490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4EEE7"/>
        </a:solidFill>
      </p:bgPr>
    </p:bg>
    <p:spTree>
      <p:nvGrpSpPr>
        <p:cNvPr id="1" name=""/>
        <p:cNvGrpSpPr/>
        <p:nvPr/>
      </p:nvGrpSpPr>
      <p:grpSpPr>
        <a:xfrm>
          <a:off x="0" y="0"/>
          <a:ext cx="0" cy="0"/>
          <a:chOff x="0" y="0"/>
          <a:chExt cx="0" cy="0"/>
        </a:xfrm>
      </p:grpSpPr>
      <p:grpSp>
        <p:nvGrpSpPr>
          <p:cNvPr name="Group 2" id="2"/>
          <p:cNvGrpSpPr/>
          <p:nvPr/>
        </p:nvGrpSpPr>
        <p:grpSpPr>
          <a:xfrm rot="0">
            <a:off x="16135623" y="0"/>
            <a:ext cx="2152377" cy="10287000"/>
            <a:chOff x="0" y="0"/>
            <a:chExt cx="2869836" cy="13716000"/>
          </a:xfrm>
        </p:grpSpPr>
        <p:pic>
          <p:nvPicPr>
            <p:cNvPr name="Picture 3" id="3"/>
            <p:cNvPicPr>
              <a:picLocks noChangeAspect="true"/>
            </p:cNvPicPr>
            <p:nvPr/>
          </p:nvPicPr>
          <p:blipFill>
            <a:blip r:embed="rId2"/>
            <a:srcRect l="34297" t="0" r="34297" b="0"/>
            <a:stretch>
              <a:fillRect/>
            </a:stretch>
          </p:blipFill>
          <p:spPr>
            <a:xfrm flipH="false" flipV="false">
              <a:off x="0" y="0"/>
              <a:ext cx="2869836" cy="13716000"/>
            </a:xfrm>
            <a:prstGeom prst="rect">
              <a:avLst/>
            </a:prstGeom>
          </p:spPr>
        </p:pic>
      </p:grpSp>
      <p:grpSp>
        <p:nvGrpSpPr>
          <p:cNvPr name="Group 4" id="4"/>
          <p:cNvGrpSpPr/>
          <p:nvPr/>
        </p:nvGrpSpPr>
        <p:grpSpPr>
          <a:xfrm rot="0">
            <a:off x="0" y="0"/>
            <a:ext cx="2152377" cy="10287000"/>
            <a:chOff x="0" y="0"/>
            <a:chExt cx="2869836" cy="13716000"/>
          </a:xfrm>
        </p:grpSpPr>
        <p:pic>
          <p:nvPicPr>
            <p:cNvPr name="Picture 5" id="5"/>
            <p:cNvPicPr>
              <a:picLocks noChangeAspect="true"/>
            </p:cNvPicPr>
            <p:nvPr/>
          </p:nvPicPr>
          <p:blipFill>
            <a:blip r:embed="rId3"/>
            <a:srcRect l="34297" t="0" r="34297" b="0"/>
            <a:stretch>
              <a:fillRect/>
            </a:stretch>
          </p:blipFill>
          <p:spPr>
            <a:xfrm flipH="false" flipV="false">
              <a:off x="0" y="0"/>
              <a:ext cx="2869836" cy="13716000"/>
            </a:xfrm>
            <a:prstGeom prst="rect">
              <a:avLst/>
            </a:prstGeom>
          </p:spPr>
        </p:pic>
      </p:grpSp>
      <p:sp>
        <p:nvSpPr>
          <p:cNvPr name="TextBox 6" id="6"/>
          <p:cNvSpPr txBox="true"/>
          <p:nvPr/>
        </p:nvSpPr>
        <p:spPr>
          <a:xfrm rot="0">
            <a:off x="2152377" y="2385099"/>
            <a:ext cx="13983246" cy="2454276"/>
          </a:xfrm>
          <a:prstGeom prst="rect">
            <a:avLst/>
          </a:prstGeom>
        </p:spPr>
        <p:txBody>
          <a:bodyPr anchor="t" rtlCol="false" tIns="0" lIns="0" bIns="0" rIns="0">
            <a:spAutoFit/>
          </a:bodyPr>
          <a:lstStyle/>
          <a:p>
            <a:pPr algn="just" marL="755644" indent="-377822" lvl="1">
              <a:lnSpc>
                <a:spcPts val="4899"/>
              </a:lnSpc>
              <a:buFont typeface="Arial"/>
              <a:buChar char="•"/>
            </a:pPr>
            <a:r>
              <a:rPr lang="en-US" sz="3499">
                <a:solidFill>
                  <a:srgbClr val="866255"/>
                </a:solidFill>
                <a:latin typeface="Glacial Indifference"/>
                <a:ea typeface="Glacial Indifference"/>
                <a:cs typeface="Glacial Indifference"/>
                <a:sym typeface="Glacial Indifference"/>
              </a:rPr>
              <a:t>A stateless serverless compute service</a:t>
            </a:r>
          </a:p>
          <a:p>
            <a:pPr algn="just" marL="755644" indent="-377822" lvl="1">
              <a:lnSpc>
                <a:spcPts val="4899"/>
              </a:lnSpc>
              <a:buFont typeface="Arial"/>
              <a:buChar char="•"/>
            </a:pPr>
            <a:r>
              <a:rPr lang="en-US" sz="3499">
                <a:solidFill>
                  <a:srgbClr val="866255"/>
                </a:solidFill>
                <a:latin typeface="Glacial Indifference"/>
                <a:ea typeface="Glacial Indifference"/>
                <a:cs typeface="Glacial Indifference"/>
                <a:sym typeface="Glacial Indifference"/>
              </a:rPr>
              <a:t>Runs code in response to events</a:t>
            </a:r>
          </a:p>
          <a:p>
            <a:pPr algn="just" marL="755644" indent="-377822" lvl="1">
              <a:lnSpc>
                <a:spcPts val="4899"/>
              </a:lnSpc>
              <a:buFont typeface="Arial"/>
              <a:buChar char="•"/>
            </a:pPr>
            <a:r>
              <a:rPr lang="en-US" sz="3499">
                <a:solidFill>
                  <a:srgbClr val="866255"/>
                </a:solidFill>
                <a:latin typeface="Glacial Indifference"/>
                <a:ea typeface="Glacial Indifference"/>
                <a:cs typeface="Glacial Indifference"/>
                <a:sym typeface="Glacial Indifference"/>
              </a:rPr>
              <a:t>Automatically manages the compute resources</a:t>
            </a:r>
          </a:p>
          <a:p>
            <a:pPr algn="just">
              <a:lnSpc>
                <a:spcPts val="4899"/>
              </a:lnSpc>
            </a:pPr>
          </a:p>
        </p:txBody>
      </p:sp>
      <p:sp>
        <p:nvSpPr>
          <p:cNvPr name="TextBox 7" id="7"/>
          <p:cNvSpPr txBox="true"/>
          <p:nvPr/>
        </p:nvSpPr>
        <p:spPr>
          <a:xfrm rot="0">
            <a:off x="2359565" y="513887"/>
            <a:ext cx="13568871" cy="1388339"/>
          </a:xfrm>
          <a:prstGeom prst="rect">
            <a:avLst/>
          </a:prstGeom>
        </p:spPr>
        <p:txBody>
          <a:bodyPr anchor="t" rtlCol="false" tIns="0" lIns="0" bIns="0" rIns="0">
            <a:spAutoFit/>
          </a:bodyPr>
          <a:lstStyle/>
          <a:p>
            <a:pPr algn="ctr">
              <a:lnSpc>
                <a:spcPts val="9546"/>
              </a:lnSpc>
            </a:pPr>
            <a:r>
              <a:rPr lang="en-US" sz="8090">
                <a:solidFill>
                  <a:srgbClr val="866255"/>
                </a:solidFill>
                <a:latin typeface="The Seasons Bold"/>
                <a:ea typeface="The Seasons Bold"/>
                <a:cs typeface="The Seasons Bold"/>
                <a:sym typeface="The Seasons Bold"/>
              </a:rPr>
              <a:t>WHAT IS AWS LAMBDA?</a:t>
            </a:r>
          </a:p>
        </p:txBody>
      </p:sp>
      <p:sp>
        <p:nvSpPr>
          <p:cNvPr name="Freeform 8" id="8"/>
          <p:cNvSpPr/>
          <p:nvPr/>
        </p:nvSpPr>
        <p:spPr>
          <a:xfrm flipH="false" flipV="false" rot="0">
            <a:off x="5086170" y="5143500"/>
            <a:ext cx="8115660" cy="4657500"/>
          </a:xfrm>
          <a:custGeom>
            <a:avLst/>
            <a:gdLst/>
            <a:ahLst/>
            <a:cxnLst/>
            <a:rect r="r" b="b" t="t" l="l"/>
            <a:pathLst>
              <a:path h="4657500" w="8115660">
                <a:moveTo>
                  <a:pt x="0" y="0"/>
                </a:moveTo>
                <a:lnTo>
                  <a:pt x="8115660" y="0"/>
                </a:lnTo>
                <a:lnTo>
                  <a:pt x="8115660" y="4657500"/>
                </a:lnTo>
                <a:lnTo>
                  <a:pt x="0" y="4657500"/>
                </a:lnTo>
                <a:lnTo>
                  <a:pt x="0" y="0"/>
                </a:lnTo>
                <a:close/>
              </a:path>
            </a:pathLst>
          </a:custGeom>
          <a:blipFill>
            <a:blip r:embed="rId4"/>
            <a:stretch>
              <a:fillRect l="0" t="-4" r="0" b="-4"/>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4EEE7"/>
        </a:solidFill>
      </p:bgPr>
    </p:bg>
    <p:spTree>
      <p:nvGrpSpPr>
        <p:cNvPr id="1" name=""/>
        <p:cNvGrpSpPr/>
        <p:nvPr/>
      </p:nvGrpSpPr>
      <p:grpSpPr>
        <a:xfrm>
          <a:off x="0" y="0"/>
          <a:ext cx="0" cy="0"/>
          <a:chOff x="0" y="0"/>
          <a:chExt cx="0" cy="0"/>
        </a:xfrm>
      </p:grpSpPr>
      <p:grpSp>
        <p:nvGrpSpPr>
          <p:cNvPr name="Group 2" id="2"/>
          <p:cNvGrpSpPr/>
          <p:nvPr/>
        </p:nvGrpSpPr>
        <p:grpSpPr>
          <a:xfrm rot="0">
            <a:off x="14213194" y="0"/>
            <a:ext cx="4074806" cy="10287000"/>
            <a:chOff x="0" y="0"/>
            <a:chExt cx="5433074" cy="13716000"/>
          </a:xfrm>
        </p:grpSpPr>
        <p:pic>
          <p:nvPicPr>
            <p:cNvPr name="Picture 3" id="3"/>
            <p:cNvPicPr>
              <a:picLocks noChangeAspect="true"/>
            </p:cNvPicPr>
            <p:nvPr/>
          </p:nvPicPr>
          <p:blipFill>
            <a:blip r:embed="rId2"/>
            <a:srcRect l="20273" t="0" r="20273" b="0"/>
            <a:stretch>
              <a:fillRect/>
            </a:stretch>
          </p:blipFill>
          <p:spPr>
            <a:xfrm flipH="false" flipV="false">
              <a:off x="0" y="0"/>
              <a:ext cx="5433074" cy="13716000"/>
            </a:xfrm>
            <a:prstGeom prst="rect">
              <a:avLst/>
            </a:prstGeom>
          </p:spPr>
        </p:pic>
      </p:grpSp>
      <p:sp>
        <p:nvSpPr>
          <p:cNvPr name="TextBox 4" id="4"/>
          <p:cNvSpPr txBox="true"/>
          <p:nvPr/>
        </p:nvSpPr>
        <p:spPr>
          <a:xfrm rot="0">
            <a:off x="219882" y="92861"/>
            <a:ext cx="13820744" cy="1388334"/>
          </a:xfrm>
          <a:prstGeom prst="rect">
            <a:avLst/>
          </a:prstGeom>
        </p:spPr>
        <p:txBody>
          <a:bodyPr anchor="t" rtlCol="false" tIns="0" lIns="0" bIns="0" rIns="0">
            <a:spAutoFit/>
          </a:bodyPr>
          <a:lstStyle/>
          <a:p>
            <a:pPr algn="l">
              <a:lnSpc>
                <a:spcPts val="9544"/>
              </a:lnSpc>
            </a:pPr>
            <a:r>
              <a:rPr lang="en-US" sz="8088">
                <a:solidFill>
                  <a:srgbClr val="866255"/>
                </a:solidFill>
                <a:latin typeface="The Seasons Bold"/>
                <a:ea typeface="The Seasons Bold"/>
                <a:cs typeface="The Seasons Bold"/>
                <a:sym typeface="The Seasons Bold"/>
              </a:rPr>
              <a:t>HOW AWS LAMBDA WORKS?</a:t>
            </a:r>
          </a:p>
        </p:txBody>
      </p:sp>
      <p:sp>
        <p:nvSpPr>
          <p:cNvPr name="TextBox 5" id="5"/>
          <p:cNvSpPr txBox="true"/>
          <p:nvPr/>
        </p:nvSpPr>
        <p:spPr>
          <a:xfrm rot="0">
            <a:off x="0" y="1404995"/>
            <a:ext cx="14040626" cy="9274175"/>
          </a:xfrm>
          <a:prstGeom prst="rect">
            <a:avLst/>
          </a:prstGeom>
        </p:spPr>
        <p:txBody>
          <a:bodyPr anchor="t" rtlCol="false" tIns="0" lIns="0" bIns="0" rIns="0">
            <a:spAutoFit/>
          </a:bodyPr>
          <a:lstStyle/>
          <a:p>
            <a:pPr algn="just">
              <a:lnSpc>
                <a:spcPts val="4900"/>
              </a:lnSpc>
            </a:pPr>
            <a:r>
              <a:rPr lang="en-US" sz="3500">
                <a:solidFill>
                  <a:srgbClr val="866255"/>
                </a:solidFill>
                <a:latin typeface="Glacial Indifference"/>
                <a:ea typeface="Glacial Indifference"/>
                <a:cs typeface="Glacial Indifference"/>
                <a:sym typeface="Glacial Indifference"/>
              </a:rPr>
              <a:t>Event-Driven Model</a:t>
            </a:r>
          </a:p>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Step 1:</a:t>
            </a:r>
          </a:p>
          <a:p>
            <a:pPr algn="just" marL="1511301" indent="-503767" lvl="2">
              <a:lnSpc>
                <a:spcPts val="4900"/>
              </a:lnSpc>
              <a:buFont typeface="Arial"/>
              <a:buChar char="⚬"/>
            </a:pPr>
            <a:r>
              <a:rPr lang="en-US" sz="3500">
                <a:solidFill>
                  <a:srgbClr val="866255"/>
                </a:solidFill>
                <a:latin typeface="Glacial Indifference"/>
                <a:ea typeface="Glacial Indifference"/>
                <a:cs typeface="Glacial Indifference"/>
                <a:sym typeface="Glacial Indifference"/>
              </a:rPr>
              <a:t>AWS lambda supports, that is NodeJS, Java, Python, C# and, Go.</a:t>
            </a:r>
          </a:p>
          <a:p>
            <a:pPr algn="just" marL="1511301" indent="-503767" lvl="2">
              <a:lnSpc>
                <a:spcPts val="4900"/>
              </a:lnSpc>
              <a:buFont typeface="Arial"/>
              <a:buChar char="⚬"/>
            </a:pPr>
            <a:r>
              <a:rPr lang="en-US" sz="3500">
                <a:solidFill>
                  <a:srgbClr val="866255"/>
                </a:solidFill>
                <a:latin typeface="Glacial Indifference"/>
                <a:ea typeface="Glacial Indifference"/>
                <a:cs typeface="Glacial Indifference"/>
                <a:sym typeface="Glacial Indifference"/>
              </a:rPr>
              <a:t>Upload AWS lambda code as a .zip file or container image.</a:t>
            </a:r>
          </a:p>
          <a:p>
            <a:pPr algn="just" marL="1511301" indent="-503767" lvl="2">
              <a:lnSpc>
                <a:spcPts val="4900"/>
              </a:lnSpc>
              <a:buFont typeface="Arial"/>
              <a:buChar char="⚬"/>
            </a:pPr>
            <a:r>
              <a:rPr lang="en-US" sz="3500">
                <a:solidFill>
                  <a:srgbClr val="866255"/>
                </a:solidFill>
                <a:latin typeface="Glacial Indifference"/>
                <a:ea typeface="Glacial Indifference"/>
                <a:cs typeface="Glacial Indifference"/>
                <a:sym typeface="Glacial Indifference"/>
              </a:rPr>
              <a:t>The code we want Lambda to run is called </a:t>
            </a:r>
            <a:r>
              <a:rPr lang="en-US" sz="3500">
                <a:solidFill>
                  <a:srgbClr val="866255"/>
                </a:solidFill>
                <a:latin typeface="Glacial Indifference Bold"/>
                <a:ea typeface="Glacial Indifference Bold"/>
                <a:cs typeface="Glacial Indifference Bold"/>
                <a:sym typeface="Glacial Indifference Bold"/>
              </a:rPr>
              <a:t>Lambda function</a:t>
            </a:r>
            <a:r>
              <a:rPr lang="en-US" sz="3500">
                <a:solidFill>
                  <a:srgbClr val="866255"/>
                </a:solidFill>
                <a:latin typeface="Glacial Indifference"/>
                <a:ea typeface="Glacial Indifference"/>
                <a:cs typeface="Glacial Indifference"/>
                <a:sym typeface="Glacial Indifference"/>
              </a:rPr>
              <a:t>.</a:t>
            </a:r>
          </a:p>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Step 2:</a:t>
            </a:r>
          </a:p>
          <a:p>
            <a:pPr algn="just" marL="1511301" indent="-503767" lvl="2">
              <a:lnSpc>
                <a:spcPts val="4900"/>
              </a:lnSpc>
              <a:buFont typeface="Arial"/>
              <a:buChar char="⚬"/>
            </a:pPr>
            <a:r>
              <a:rPr lang="en-US" sz="3500">
                <a:solidFill>
                  <a:srgbClr val="866255"/>
                </a:solidFill>
                <a:latin typeface="Glacial Indifference Bold"/>
                <a:ea typeface="Glacial Indifference Bold"/>
                <a:cs typeface="Glacial Indifference Bold"/>
                <a:sym typeface="Glacial Indifference Bold"/>
              </a:rPr>
              <a:t>Event Source</a:t>
            </a:r>
            <a:r>
              <a:rPr lang="en-US" sz="3500">
                <a:solidFill>
                  <a:srgbClr val="866255"/>
                </a:solidFill>
                <a:latin typeface="Glacial Indifference"/>
                <a:ea typeface="Glacial Indifference"/>
                <a:cs typeface="Glacial Indifference"/>
                <a:sym typeface="Glacial Indifference"/>
              </a:rPr>
              <a:t> is the entity that triggers a Lambda Function. </a:t>
            </a:r>
            <a:r>
              <a:rPr lang="en-US" sz="3500">
                <a:solidFill>
                  <a:srgbClr val="866255"/>
                </a:solidFill>
                <a:latin typeface="Glacial Indifference"/>
                <a:ea typeface="Glacial Indifference"/>
                <a:cs typeface="Glacial Indifference"/>
                <a:sym typeface="Glacial Indifference"/>
              </a:rPr>
              <a:t>AWS services used to trigger a lambda function are:</a:t>
            </a:r>
          </a:p>
          <a:p>
            <a:pPr algn="just" marL="2266952" indent="-566738" lvl="3">
              <a:lnSpc>
                <a:spcPts val="4900"/>
              </a:lnSpc>
              <a:buFont typeface="Arial"/>
              <a:buChar char="￭"/>
            </a:pPr>
            <a:r>
              <a:rPr lang="en-US" sz="3500">
                <a:solidFill>
                  <a:srgbClr val="866255"/>
                </a:solidFill>
                <a:latin typeface="Glacial Indifference"/>
                <a:ea typeface="Glacial Indifference"/>
                <a:cs typeface="Glacial Indifference"/>
                <a:sym typeface="Glacial Indifference"/>
              </a:rPr>
              <a:t>Amazon S3, Amazon API Gateway, Dynamo dB, Amazon SNS, Amazon Kinesis, CloudFront, Amazon SES, CloudTrail, mobile app etc.</a:t>
            </a:r>
          </a:p>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Step 3: </a:t>
            </a:r>
          </a:p>
          <a:p>
            <a:pPr algn="just" marL="1511301" indent="-503767" lvl="2">
              <a:lnSpc>
                <a:spcPts val="4900"/>
              </a:lnSpc>
              <a:buFont typeface="Arial"/>
              <a:buChar char="⚬"/>
            </a:pPr>
            <a:r>
              <a:rPr lang="en-US" sz="3500">
                <a:solidFill>
                  <a:srgbClr val="866255"/>
                </a:solidFill>
                <a:latin typeface="Glacial Indifference"/>
                <a:ea typeface="Glacial Indifference"/>
                <a:cs typeface="Glacial Indifference"/>
                <a:sym typeface="Glacial Indifference"/>
              </a:rPr>
              <a:t>AWS Lambda function has the uploaded code and the event details on which the trigger has occurred.</a:t>
            </a:r>
          </a:p>
          <a:p>
            <a:pPr algn="just">
              <a:lnSpc>
                <a:spcPts val="4900"/>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4EEE7"/>
        </a:solidFill>
      </p:bgPr>
    </p:bg>
    <p:spTree>
      <p:nvGrpSpPr>
        <p:cNvPr id="1" name=""/>
        <p:cNvGrpSpPr/>
        <p:nvPr/>
      </p:nvGrpSpPr>
      <p:grpSpPr>
        <a:xfrm>
          <a:off x="0" y="0"/>
          <a:ext cx="0" cy="0"/>
          <a:chOff x="0" y="0"/>
          <a:chExt cx="0" cy="0"/>
        </a:xfrm>
      </p:grpSpPr>
      <p:grpSp>
        <p:nvGrpSpPr>
          <p:cNvPr name="Group 2" id="2"/>
          <p:cNvGrpSpPr/>
          <p:nvPr/>
        </p:nvGrpSpPr>
        <p:grpSpPr>
          <a:xfrm rot="0">
            <a:off x="0" y="0"/>
            <a:ext cx="3162489" cy="10287000"/>
            <a:chOff x="0" y="0"/>
            <a:chExt cx="4216652" cy="13716000"/>
          </a:xfrm>
        </p:grpSpPr>
        <p:pic>
          <p:nvPicPr>
            <p:cNvPr name="Picture 3" id="3"/>
            <p:cNvPicPr>
              <a:picLocks noChangeAspect="true"/>
            </p:cNvPicPr>
            <p:nvPr/>
          </p:nvPicPr>
          <p:blipFill>
            <a:blip r:embed="rId2"/>
            <a:srcRect l="14070" t="4297" r="43375" b="3424"/>
            <a:stretch>
              <a:fillRect/>
            </a:stretch>
          </p:blipFill>
          <p:spPr>
            <a:xfrm flipH="false" flipV="false">
              <a:off x="0" y="0"/>
              <a:ext cx="4216652" cy="13716000"/>
            </a:xfrm>
            <a:prstGeom prst="rect">
              <a:avLst/>
            </a:prstGeom>
          </p:spPr>
        </p:pic>
      </p:grpSp>
      <p:sp>
        <p:nvSpPr>
          <p:cNvPr name="TextBox 4" id="4"/>
          <p:cNvSpPr txBox="true"/>
          <p:nvPr/>
        </p:nvSpPr>
        <p:spPr>
          <a:xfrm rot="0">
            <a:off x="3162489" y="334190"/>
            <a:ext cx="14937090" cy="5559425"/>
          </a:xfrm>
          <a:prstGeom prst="rect">
            <a:avLst/>
          </a:prstGeom>
        </p:spPr>
        <p:txBody>
          <a:bodyPr anchor="t" rtlCol="false" tIns="0" lIns="0" bIns="0" rIns="0">
            <a:spAutoFit/>
          </a:bodyPr>
          <a:lstStyle/>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AWS Lambda Code is executed when triggered by AWS services under scenarios such as:</a:t>
            </a:r>
          </a:p>
          <a:p>
            <a:pPr algn="just" marL="2266952" indent="-566738" lvl="3">
              <a:lnSpc>
                <a:spcPts val="4900"/>
              </a:lnSpc>
              <a:buFont typeface="Arial"/>
              <a:buChar char="￭"/>
            </a:pPr>
            <a:r>
              <a:rPr lang="en-US" sz="3500">
                <a:solidFill>
                  <a:srgbClr val="866255"/>
                </a:solidFill>
                <a:latin typeface="Glacial Indifference"/>
                <a:ea typeface="Glacial Indifference"/>
                <a:cs typeface="Glacial Indifference"/>
                <a:sym typeface="Glacial Indifference"/>
              </a:rPr>
              <a:t>User uploads files in the S3 bucket</a:t>
            </a:r>
          </a:p>
          <a:p>
            <a:pPr algn="just" marL="2266952" indent="-566738" lvl="3">
              <a:lnSpc>
                <a:spcPts val="4900"/>
              </a:lnSpc>
              <a:buFont typeface="Arial"/>
              <a:buChar char="￭"/>
            </a:pPr>
            <a:r>
              <a:rPr lang="en-US" sz="3500">
                <a:solidFill>
                  <a:srgbClr val="866255"/>
                </a:solidFill>
                <a:latin typeface="Glacial Indifference"/>
                <a:ea typeface="Glacial Indifference"/>
                <a:cs typeface="Glacial Indifference"/>
                <a:sym typeface="Glacial Indifference"/>
              </a:rPr>
              <a:t>data is added/updated/deleted in Dynamo dB tables</a:t>
            </a:r>
          </a:p>
          <a:p>
            <a:pPr algn="just" marL="2266952" indent="-566738" lvl="3">
              <a:lnSpc>
                <a:spcPts val="4900"/>
              </a:lnSpc>
              <a:buFont typeface="Arial"/>
              <a:buChar char="￭"/>
            </a:pPr>
            <a:r>
              <a:rPr lang="en-US" sz="3500">
                <a:solidFill>
                  <a:srgbClr val="866255"/>
                </a:solidFill>
                <a:latin typeface="Glacial Indifference"/>
                <a:ea typeface="Glacial Indifference"/>
                <a:cs typeface="Glacial Indifference"/>
                <a:sym typeface="Glacial Indifference"/>
              </a:rPr>
              <a:t>http get/post endpoint URL is hit</a:t>
            </a:r>
          </a:p>
          <a:p>
            <a:pPr algn="just" marL="2266952" indent="-566738" lvl="3">
              <a:lnSpc>
                <a:spcPts val="4900"/>
              </a:lnSpc>
              <a:buFont typeface="Arial"/>
              <a:buChar char="￭"/>
            </a:pPr>
            <a:r>
              <a:rPr lang="en-US" sz="3500">
                <a:solidFill>
                  <a:srgbClr val="866255"/>
                </a:solidFill>
                <a:latin typeface="Glacial Indifference"/>
                <a:ea typeface="Glacial Indifference"/>
                <a:cs typeface="Glacial Indifference"/>
                <a:sym typeface="Glacial Indifference"/>
              </a:rPr>
              <a:t>push notification from SNS</a:t>
            </a:r>
          </a:p>
          <a:p>
            <a:pPr algn="just" marL="2266952" indent="-566738" lvl="3">
              <a:lnSpc>
                <a:spcPts val="4900"/>
              </a:lnSpc>
              <a:buFont typeface="Arial"/>
              <a:buChar char="￭"/>
            </a:pPr>
            <a:r>
              <a:rPr lang="en-US" sz="3500">
                <a:solidFill>
                  <a:srgbClr val="866255"/>
                </a:solidFill>
                <a:latin typeface="Glacial Indifference"/>
                <a:ea typeface="Glacial Indifference"/>
                <a:cs typeface="Glacial Indifference"/>
                <a:sym typeface="Glacial Indifference"/>
              </a:rPr>
              <a:t>real-time data streaming with </a:t>
            </a:r>
            <a:r>
              <a:rPr lang="en-US" sz="3500">
                <a:solidFill>
                  <a:srgbClr val="866255"/>
                </a:solidFill>
                <a:latin typeface="Glacial Indifference"/>
                <a:ea typeface="Glacial Indifference"/>
                <a:cs typeface="Glacial Indifference"/>
                <a:sym typeface="Glacial Indifference"/>
              </a:rPr>
              <a:t>AWS Kinesis</a:t>
            </a:r>
          </a:p>
          <a:p>
            <a:pPr algn="just" marL="2266952" indent="-566738" lvl="3">
              <a:lnSpc>
                <a:spcPts val="4900"/>
              </a:lnSpc>
              <a:buFont typeface="Arial"/>
              <a:buChar char="￭"/>
            </a:pPr>
            <a:r>
              <a:rPr lang="en-US" sz="3500">
                <a:solidFill>
                  <a:srgbClr val="866255"/>
                </a:solidFill>
                <a:latin typeface="Glacial Indifference"/>
                <a:ea typeface="Glacial Indifference"/>
                <a:cs typeface="Glacial Indifference"/>
                <a:sym typeface="Glacial Indifference"/>
              </a:rPr>
              <a:t>hosting of website, email sending, mobile app, etc.</a:t>
            </a:r>
          </a:p>
          <a:p>
            <a:pPr algn="just">
              <a:lnSpc>
                <a:spcPts val="4900"/>
              </a:lnSpc>
            </a:pPr>
          </a:p>
        </p:txBody>
      </p:sp>
      <p:sp>
        <p:nvSpPr>
          <p:cNvPr name="Freeform 5" id="5"/>
          <p:cNvSpPr/>
          <p:nvPr/>
        </p:nvSpPr>
        <p:spPr>
          <a:xfrm flipH="false" flipV="false" rot="0">
            <a:off x="5608156" y="5532606"/>
            <a:ext cx="10354773" cy="4754394"/>
          </a:xfrm>
          <a:custGeom>
            <a:avLst/>
            <a:gdLst/>
            <a:ahLst/>
            <a:cxnLst/>
            <a:rect r="r" b="b" t="t" l="l"/>
            <a:pathLst>
              <a:path h="4754394" w="10354773">
                <a:moveTo>
                  <a:pt x="0" y="0"/>
                </a:moveTo>
                <a:lnTo>
                  <a:pt x="10354773" y="0"/>
                </a:lnTo>
                <a:lnTo>
                  <a:pt x="10354773" y="4754394"/>
                </a:lnTo>
                <a:lnTo>
                  <a:pt x="0" y="4754394"/>
                </a:lnTo>
                <a:lnTo>
                  <a:pt x="0" y="0"/>
                </a:lnTo>
                <a:close/>
              </a:path>
            </a:pathLst>
          </a:custGeom>
          <a:blipFill>
            <a:blip r:embed="rId3"/>
            <a:stretch>
              <a:fillRect l="-5871" t="-8184" r="-4227" b="-4504"/>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4EEE7"/>
        </a:solidFill>
      </p:bgPr>
    </p:bg>
    <p:spTree>
      <p:nvGrpSpPr>
        <p:cNvPr id="1" name=""/>
        <p:cNvGrpSpPr/>
        <p:nvPr/>
      </p:nvGrpSpPr>
      <p:grpSpPr>
        <a:xfrm>
          <a:off x="0" y="0"/>
          <a:ext cx="0" cy="0"/>
          <a:chOff x="0" y="0"/>
          <a:chExt cx="0" cy="0"/>
        </a:xfrm>
      </p:grpSpPr>
      <p:grpSp>
        <p:nvGrpSpPr>
          <p:cNvPr name="Group 2" id="2"/>
          <p:cNvGrpSpPr/>
          <p:nvPr/>
        </p:nvGrpSpPr>
        <p:grpSpPr>
          <a:xfrm rot="0">
            <a:off x="14288702" y="0"/>
            <a:ext cx="3999298" cy="10287000"/>
            <a:chOff x="0" y="0"/>
            <a:chExt cx="5332398" cy="13716000"/>
          </a:xfrm>
        </p:grpSpPr>
        <p:pic>
          <p:nvPicPr>
            <p:cNvPr name="Picture 3" id="3"/>
            <p:cNvPicPr>
              <a:picLocks noChangeAspect="true"/>
            </p:cNvPicPr>
            <p:nvPr/>
          </p:nvPicPr>
          <p:blipFill>
            <a:blip r:embed="rId2"/>
            <a:srcRect l="16114" t="0" r="38194" b="21698"/>
            <a:stretch>
              <a:fillRect/>
            </a:stretch>
          </p:blipFill>
          <p:spPr>
            <a:xfrm flipH="false" flipV="false">
              <a:off x="0" y="0"/>
              <a:ext cx="5332398" cy="13716000"/>
            </a:xfrm>
            <a:prstGeom prst="rect">
              <a:avLst/>
            </a:prstGeom>
          </p:spPr>
        </p:pic>
      </p:grpSp>
      <p:sp>
        <p:nvSpPr>
          <p:cNvPr name="Freeform 4" id="4"/>
          <p:cNvSpPr/>
          <p:nvPr/>
        </p:nvSpPr>
        <p:spPr>
          <a:xfrm flipH="false" flipV="false" rot="0">
            <a:off x="3458942" y="40600"/>
            <a:ext cx="10426435" cy="5620103"/>
          </a:xfrm>
          <a:custGeom>
            <a:avLst/>
            <a:gdLst/>
            <a:ahLst/>
            <a:cxnLst/>
            <a:rect r="r" b="b" t="t" l="l"/>
            <a:pathLst>
              <a:path h="5620103" w="10426435">
                <a:moveTo>
                  <a:pt x="0" y="0"/>
                </a:moveTo>
                <a:lnTo>
                  <a:pt x="10426435" y="0"/>
                </a:lnTo>
                <a:lnTo>
                  <a:pt x="10426435" y="5620102"/>
                </a:lnTo>
                <a:lnTo>
                  <a:pt x="0" y="5620102"/>
                </a:lnTo>
                <a:lnTo>
                  <a:pt x="0" y="0"/>
                </a:lnTo>
                <a:close/>
              </a:path>
            </a:pathLst>
          </a:custGeom>
          <a:blipFill>
            <a:blip r:embed="rId3"/>
            <a:stretch>
              <a:fillRect l="0" t="0" r="0" b="0"/>
            </a:stretch>
          </a:blipFill>
        </p:spPr>
      </p:sp>
      <p:sp>
        <p:nvSpPr>
          <p:cNvPr name="TextBox 5" id="5"/>
          <p:cNvSpPr txBox="true"/>
          <p:nvPr/>
        </p:nvSpPr>
        <p:spPr>
          <a:xfrm rot="0">
            <a:off x="136110" y="-35600"/>
            <a:ext cx="1785179" cy="606425"/>
          </a:xfrm>
          <a:prstGeom prst="rect">
            <a:avLst/>
          </a:prstGeom>
        </p:spPr>
        <p:txBody>
          <a:bodyPr anchor="t" rtlCol="false" tIns="0" lIns="0" bIns="0" rIns="0">
            <a:spAutoFit/>
          </a:bodyPr>
          <a:lstStyle/>
          <a:p>
            <a:pPr algn="just">
              <a:lnSpc>
                <a:spcPts val="4900"/>
              </a:lnSpc>
            </a:pPr>
            <a:r>
              <a:rPr lang="en-US" sz="3500">
                <a:solidFill>
                  <a:srgbClr val="866255"/>
                </a:solidFill>
                <a:latin typeface="Glacial Indifference"/>
                <a:ea typeface="Glacial Indifference"/>
                <a:cs typeface="Glacial Indifference"/>
                <a:sym typeface="Glacial Indifference"/>
              </a:rPr>
              <a:t>Example:</a:t>
            </a:r>
          </a:p>
        </p:txBody>
      </p:sp>
      <p:sp>
        <p:nvSpPr>
          <p:cNvPr name="TextBox 6" id="6"/>
          <p:cNvSpPr txBox="true"/>
          <p:nvPr/>
        </p:nvSpPr>
        <p:spPr>
          <a:xfrm rot="0">
            <a:off x="-192201" y="5751283"/>
            <a:ext cx="14288702" cy="4321175"/>
          </a:xfrm>
          <a:prstGeom prst="rect">
            <a:avLst/>
          </a:prstGeom>
        </p:spPr>
        <p:txBody>
          <a:bodyPr anchor="t" rtlCol="false" tIns="0" lIns="0" bIns="0" rIns="0">
            <a:spAutoFit/>
          </a:bodyPr>
          <a:lstStyle/>
          <a:p>
            <a:pPr algn="just" marL="755651" indent="-377825" lvl="1">
              <a:lnSpc>
                <a:spcPts val="4900"/>
              </a:lnSpc>
              <a:buAutoNum type="arabicPeriod" startAt="1"/>
            </a:pPr>
            <a:r>
              <a:rPr lang="en-US" sz="3500">
                <a:solidFill>
                  <a:srgbClr val="866255"/>
                </a:solidFill>
                <a:latin typeface="Glacial Indifference"/>
                <a:ea typeface="Glacial Indifference"/>
                <a:cs typeface="Glacial Indifference"/>
                <a:sym typeface="Glacial Indifference"/>
              </a:rPr>
              <a:t>First, the user creates a Lambda function.</a:t>
            </a:r>
          </a:p>
          <a:p>
            <a:pPr algn="just" marL="755651" indent="-377825" lvl="1">
              <a:lnSpc>
                <a:spcPts val="4900"/>
              </a:lnSpc>
              <a:buAutoNum type="arabicPeriod" startAt="1"/>
            </a:pPr>
            <a:r>
              <a:rPr lang="en-US" sz="3500">
                <a:solidFill>
                  <a:srgbClr val="866255"/>
                </a:solidFill>
                <a:latin typeface="Glacial Indifference"/>
                <a:ea typeface="Glacial Indifference"/>
                <a:cs typeface="Glacial Indifference"/>
                <a:sym typeface="Glacial Indifference"/>
              </a:rPr>
              <a:t>The user uploads the code to the Lambda function.</a:t>
            </a:r>
          </a:p>
          <a:p>
            <a:pPr algn="just" marL="755651" indent="-377825" lvl="1">
              <a:lnSpc>
                <a:spcPts val="4900"/>
              </a:lnSpc>
              <a:buAutoNum type="arabicPeriod" startAt="1"/>
            </a:pPr>
            <a:r>
              <a:rPr lang="en-US" sz="3500">
                <a:solidFill>
                  <a:srgbClr val="866255"/>
                </a:solidFill>
                <a:latin typeface="Glacial Indifference"/>
                <a:ea typeface="Glacial Indifference"/>
                <a:cs typeface="Glacial Indifference"/>
                <a:sym typeface="Glacial Indifference"/>
              </a:rPr>
              <a:t>Then, the user uploads the image from the website to the S3 bucket as an object.</a:t>
            </a:r>
          </a:p>
          <a:p>
            <a:pPr algn="just" marL="755651" indent="-377825" lvl="1">
              <a:lnSpc>
                <a:spcPts val="4900"/>
              </a:lnSpc>
              <a:buAutoNum type="arabicPeriod" startAt="1"/>
            </a:pPr>
            <a:r>
              <a:rPr lang="en-US" sz="3500">
                <a:solidFill>
                  <a:srgbClr val="866255"/>
                </a:solidFill>
                <a:latin typeface="Glacial Indifference"/>
                <a:ea typeface="Glacial Indifference"/>
                <a:cs typeface="Glacial Indifference"/>
                <a:sym typeface="Glacial Indifference"/>
              </a:rPr>
              <a:t>After receiving the object, the S3 bucket triggers the Lambda function.</a:t>
            </a:r>
          </a:p>
          <a:p>
            <a:pPr algn="just" marL="755651" indent="-377825" lvl="1">
              <a:lnSpc>
                <a:spcPts val="4900"/>
              </a:lnSpc>
              <a:buAutoNum type="arabicPeriod" startAt="1"/>
            </a:pPr>
            <a:r>
              <a:rPr lang="en-US" sz="3500">
                <a:solidFill>
                  <a:srgbClr val="866255"/>
                </a:solidFill>
                <a:latin typeface="Glacial Indifference"/>
                <a:ea typeface="Glacial Indifference"/>
                <a:cs typeface="Glacial Indifference"/>
                <a:sym typeface="Glacial Indifference"/>
              </a:rPr>
              <a:t>T</a:t>
            </a:r>
            <a:r>
              <a:rPr lang="en-US" sz="3500">
                <a:solidFill>
                  <a:srgbClr val="866255"/>
                </a:solidFill>
                <a:latin typeface="Glacial Indifference"/>
                <a:ea typeface="Glacial Indifference"/>
                <a:cs typeface="Glacial Indifference"/>
                <a:sym typeface="Glacial Indifference"/>
              </a:rPr>
              <a:t>he Lambda function does its job by resizing the image in the back-end and can send a successful completion email through SQS.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4EEE7"/>
        </a:solidFill>
      </p:bgPr>
    </p:bg>
    <p:spTree>
      <p:nvGrpSpPr>
        <p:cNvPr id="1" name=""/>
        <p:cNvGrpSpPr/>
        <p:nvPr/>
      </p:nvGrpSpPr>
      <p:grpSpPr>
        <a:xfrm>
          <a:off x="0" y="0"/>
          <a:ext cx="0" cy="0"/>
          <a:chOff x="0" y="0"/>
          <a:chExt cx="0" cy="0"/>
        </a:xfrm>
      </p:grpSpPr>
      <p:sp>
        <p:nvSpPr>
          <p:cNvPr name="TextBox 2" id="2"/>
          <p:cNvSpPr txBox="true"/>
          <p:nvPr/>
        </p:nvSpPr>
        <p:spPr>
          <a:xfrm rot="0">
            <a:off x="3949689" y="2077253"/>
            <a:ext cx="14092077" cy="4311651"/>
          </a:xfrm>
          <a:prstGeom prst="rect">
            <a:avLst/>
          </a:prstGeom>
        </p:spPr>
        <p:txBody>
          <a:bodyPr anchor="t" rtlCol="false" tIns="0" lIns="0" bIns="0" rIns="0">
            <a:spAutoFit/>
          </a:bodyPr>
          <a:lstStyle/>
          <a:p>
            <a:pPr algn="just" marL="755644" indent="-377822" lvl="1">
              <a:lnSpc>
                <a:spcPts val="4899"/>
              </a:lnSpc>
              <a:buFont typeface="Arial"/>
              <a:buChar char="•"/>
            </a:pPr>
            <a:r>
              <a:rPr lang="en-US" sz="3499">
                <a:solidFill>
                  <a:srgbClr val="866255"/>
                </a:solidFill>
                <a:latin typeface="Glacial Indifference"/>
                <a:ea typeface="Glacial Indifference"/>
                <a:cs typeface="Glacial Indifference"/>
                <a:sym typeface="Glacial Indifference"/>
              </a:rPr>
              <a:t>Each Lambda function runs in its own container.</a:t>
            </a:r>
          </a:p>
          <a:p>
            <a:pPr algn="just" marL="755644" indent="-377822" lvl="1">
              <a:lnSpc>
                <a:spcPts val="4899"/>
              </a:lnSpc>
              <a:buFont typeface="Arial"/>
              <a:buChar char="•"/>
            </a:pPr>
            <a:r>
              <a:rPr lang="en-US" sz="3499">
                <a:solidFill>
                  <a:srgbClr val="866255"/>
                </a:solidFill>
                <a:latin typeface="Glacial Indifference"/>
                <a:ea typeface="Glacial Indifference"/>
                <a:cs typeface="Glacial Indifference"/>
                <a:sym typeface="Glacial Indifference"/>
              </a:rPr>
              <a:t>We can think of every lambda function as a standalone docker container. </a:t>
            </a:r>
          </a:p>
          <a:p>
            <a:pPr algn="just" marL="755644" indent="-377822" lvl="1">
              <a:lnSpc>
                <a:spcPts val="4899"/>
              </a:lnSpc>
              <a:buFont typeface="Arial"/>
              <a:buChar char="•"/>
            </a:pPr>
            <a:r>
              <a:rPr lang="en-US" sz="3499">
                <a:solidFill>
                  <a:srgbClr val="866255"/>
                </a:solidFill>
                <a:latin typeface="Glacial Indifference"/>
                <a:ea typeface="Glacial Indifference"/>
                <a:cs typeface="Glacial Indifference"/>
                <a:sym typeface="Glacial Indifference"/>
              </a:rPr>
              <a:t>Before the functions start running, each function’s container is allocated its necessary RAM and CPU capacity that parameters are configurable in AWS Lambda.</a:t>
            </a:r>
          </a:p>
          <a:p>
            <a:pPr algn="just">
              <a:lnSpc>
                <a:spcPts val="4899"/>
              </a:lnSpc>
            </a:pPr>
          </a:p>
        </p:txBody>
      </p:sp>
      <p:grpSp>
        <p:nvGrpSpPr>
          <p:cNvPr name="Group 3" id="3"/>
          <p:cNvGrpSpPr/>
          <p:nvPr/>
        </p:nvGrpSpPr>
        <p:grpSpPr>
          <a:xfrm rot="0">
            <a:off x="0" y="0"/>
            <a:ext cx="4195923" cy="10287000"/>
            <a:chOff x="0" y="0"/>
            <a:chExt cx="5594564" cy="13716000"/>
          </a:xfrm>
        </p:grpSpPr>
        <p:pic>
          <p:nvPicPr>
            <p:cNvPr name="Picture 4" id="4"/>
            <p:cNvPicPr>
              <a:picLocks noChangeAspect="true"/>
            </p:cNvPicPr>
            <p:nvPr/>
          </p:nvPicPr>
          <p:blipFill>
            <a:blip r:embed="rId2"/>
            <a:srcRect l="19389" t="0" r="19389" b="0"/>
            <a:stretch>
              <a:fillRect/>
            </a:stretch>
          </p:blipFill>
          <p:spPr>
            <a:xfrm flipH="false" flipV="false">
              <a:off x="0" y="0"/>
              <a:ext cx="5594564" cy="13716000"/>
            </a:xfrm>
            <a:prstGeom prst="rect">
              <a:avLst/>
            </a:prstGeom>
          </p:spPr>
        </p:pic>
      </p:grpSp>
      <p:sp>
        <p:nvSpPr>
          <p:cNvPr name="TextBox 5" id="5"/>
          <p:cNvSpPr txBox="true"/>
          <p:nvPr/>
        </p:nvSpPr>
        <p:spPr>
          <a:xfrm rot="0">
            <a:off x="6600226" y="263093"/>
            <a:ext cx="9283471" cy="1388339"/>
          </a:xfrm>
          <a:prstGeom prst="rect">
            <a:avLst/>
          </a:prstGeom>
        </p:spPr>
        <p:txBody>
          <a:bodyPr anchor="t" rtlCol="false" tIns="0" lIns="0" bIns="0" rIns="0">
            <a:spAutoFit/>
          </a:bodyPr>
          <a:lstStyle/>
          <a:p>
            <a:pPr algn="l">
              <a:lnSpc>
                <a:spcPts val="9546"/>
              </a:lnSpc>
            </a:pPr>
            <a:r>
              <a:rPr lang="en-US" sz="8090">
                <a:solidFill>
                  <a:srgbClr val="866255"/>
                </a:solidFill>
                <a:latin typeface="The Seasons Bold"/>
                <a:ea typeface="The Seasons Bold"/>
                <a:cs typeface="The Seasons Bold"/>
                <a:sym typeface="The Seasons Bold"/>
              </a:rPr>
              <a:t>EXECUTION FLOW</a:t>
            </a:r>
          </a:p>
        </p:txBody>
      </p:sp>
      <p:sp>
        <p:nvSpPr>
          <p:cNvPr name="Freeform 6" id="6"/>
          <p:cNvSpPr/>
          <p:nvPr/>
        </p:nvSpPr>
        <p:spPr>
          <a:xfrm flipH="false" flipV="false" rot="0">
            <a:off x="4195923" y="7847608"/>
            <a:ext cx="14092077" cy="2247851"/>
          </a:xfrm>
          <a:custGeom>
            <a:avLst/>
            <a:gdLst/>
            <a:ahLst/>
            <a:cxnLst/>
            <a:rect r="r" b="b" t="t" l="l"/>
            <a:pathLst>
              <a:path h="2247851" w="14092077">
                <a:moveTo>
                  <a:pt x="0" y="0"/>
                </a:moveTo>
                <a:lnTo>
                  <a:pt x="14092077" y="0"/>
                </a:lnTo>
                <a:lnTo>
                  <a:pt x="14092077" y="2247851"/>
                </a:lnTo>
                <a:lnTo>
                  <a:pt x="0" y="2247851"/>
                </a:lnTo>
                <a:lnTo>
                  <a:pt x="0" y="0"/>
                </a:lnTo>
                <a:close/>
              </a:path>
            </a:pathLst>
          </a:custGeom>
          <a:blipFill>
            <a:blip r:embed="rId3"/>
            <a:stretch>
              <a:fillRect l="0" t="-9355" r="0" b="-3077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4EEE7"/>
        </a:solidFill>
      </p:bgPr>
    </p:bg>
    <p:spTree>
      <p:nvGrpSpPr>
        <p:cNvPr id="1" name=""/>
        <p:cNvGrpSpPr/>
        <p:nvPr/>
      </p:nvGrpSpPr>
      <p:grpSpPr>
        <a:xfrm>
          <a:off x="0" y="0"/>
          <a:ext cx="0" cy="0"/>
          <a:chOff x="0" y="0"/>
          <a:chExt cx="0" cy="0"/>
        </a:xfrm>
      </p:grpSpPr>
      <p:grpSp>
        <p:nvGrpSpPr>
          <p:cNvPr name="Group 2" id="2"/>
          <p:cNvGrpSpPr/>
          <p:nvPr/>
        </p:nvGrpSpPr>
        <p:grpSpPr>
          <a:xfrm rot="0">
            <a:off x="16135623" y="0"/>
            <a:ext cx="2152377" cy="10287000"/>
            <a:chOff x="0" y="0"/>
            <a:chExt cx="2869836" cy="13716000"/>
          </a:xfrm>
        </p:grpSpPr>
        <p:pic>
          <p:nvPicPr>
            <p:cNvPr name="Picture 3" id="3"/>
            <p:cNvPicPr>
              <a:picLocks noChangeAspect="true"/>
            </p:cNvPicPr>
            <p:nvPr/>
          </p:nvPicPr>
          <p:blipFill>
            <a:blip r:embed="rId2"/>
            <a:srcRect l="34297" t="0" r="34297" b="0"/>
            <a:stretch>
              <a:fillRect/>
            </a:stretch>
          </p:blipFill>
          <p:spPr>
            <a:xfrm flipH="false" flipV="false">
              <a:off x="0" y="0"/>
              <a:ext cx="2869836" cy="13716000"/>
            </a:xfrm>
            <a:prstGeom prst="rect">
              <a:avLst/>
            </a:prstGeom>
          </p:spPr>
        </p:pic>
      </p:grpSp>
      <p:grpSp>
        <p:nvGrpSpPr>
          <p:cNvPr name="Group 4" id="4"/>
          <p:cNvGrpSpPr/>
          <p:nvPr/>
        </p:nvGrpSpPr>
        <p:grpSpPr>
          <a:xfrm rot="0">
            <a:off x="0" y="0"/>
            <a:ext cx="2152377" cy="10287000"/>
            <a:chOff x="0" y="0"/>
            <a:chExt cx="2869836" cy="13716000"/>
          </a:xfrm>
        </p:grpSpPr>
        <p:pic>
          <p:nvPicPr>
            <p:cNvPr name="Picture 5" id="5"/>
            <p:cNvPicPr>
              <a:picLocks noChangeAspect="true"/>
            </p:cNvPicPr>
            <p:nvPr/>
          </p:nvPicPr>
          <p:blipFill>
            <a:blip r:embed="rId3"/>
            <a:srcRect l="34297" t="0" r="34297" b="0"/>
            <a:stretch>
              <a:fillRect/>
            </a:stretch>
          </p:blipFill>
          <p:spPr>
            <a:xfrm flipH="false" flipV="false">
              <a:off x="0" y="0"/>
              <a:ext cx="2869836" cy="13716000"/>
            </a:xfrm>
            <a:prstGeom prst="rect">
              <a:avLst/>
            </a:prstGeom>
          </p:spPr>
        </p:pic>
      </p:grpSp>
      <p:sp>
        <p:nvSpPr>
          <p:cNvPr name="TextBox 6" id="6"/>
          <p:cNvSpPr txBox="true"/>
          <p:nvPr/>
        </p:nvSpPr>
        <p:spPr>
          <a:xfrm rot="0">
            <a:off x="3488849" y="263093"/>
            <a:ext cx="11310302" cy="1388339"/>
          </a:xfrm>
          <a:prstGeom prst="rect">
            <a:avLst/>
          </a:prstGeom>
        </p:spPr>
        <p:txBody>
          <a:bodyPr anchor="t" rtlCol="false" tIns="0" lIns="0" bIns="0" rIns="0">
            <a:spAutoFit/>
          </a:bodyPr>
          <a:lstStyle/>
          <a:p>
            <a:pPr algn="l">
              <a:lnSpc>
                <a:spcPts val="9546"/>
              </a:lnSpc>
            </a:pPr>
            <a:r>
              <a:rPr lang="en-US" sz="8090">
                <a:solidFill>
                  <a:srgbClr val="866255"/>
                </a:solidFill>
                <a:latin typeface="The Seasons Bold"/>
                <a:ea typeface="The Seasons Bold"/>
                <a:cs typeface="The Seasons Bold"/>
                <a:sym typeface="The Seasons Bold"/>
              </a:rPr>
              <a:t>AWS LAMBDA PRICING</a:t>
            </a:r>
          </a:p>
        </p:txBody>
      </p:sp>
      <p:sp>
        <p:nvSpPr>
          <p:cNvPr name="TextBox 7" id="7"/>
          <p:cNvSpPr txBox="true"/>
          <p:nvPr/>
        </p:nvSpPr>
        <p:spPr>
          <a:xfrm rot="0">
            <a:off x="2301902" y="1996737"/>
            <a:ext cx="13684196" cy="8035925"/>
          </a:xfrm>
          <a:prstGeom prst="rect">
            <a:avLst/>
          </a:prstGeom>
        </p:spPr>
        <p:txBody>
          <a:bodyPr anchor="t" rtlCol="false" tIns="0" lIns="0" bIns="0" rIns="0">
            <a:spAutoFit/>
          </a:bodyPr>
          <a:lstStyle/>
          <a:p>
            <a:pPr algn="just">
              <a:lnSpc>
                <a:spcPts val="4900"/>
              </a:lnSpc>
            </a:pPr>
            <a:r>
              <a:rPr lang="en-US" sz="3500">
                <a:solidFill>
                  <a:srgbClr val="866255"/>
                </a:solidFill>
                <a:latin typeface="Glacial Indifference Bold"/>
                <a:ea typeface="Glacial Indifference Bold"/>
                <a:cs typeface="Glacial Indifference Bold"/>
                <a:sym typeface="Glacial Indifference Bold"/>
              </a:rPr>
              <a:t>Based on the number of requests made:</a:t>
            </a:r>
            <a:r>
              <a:rPr lang="en-US" sz="3500">
                <a:solidFill>
                  <a:srgbClr val="866255"/>
                </a:solidFill>
                <a:latin typeface="Glacial Indifference"/>
                <a:ea typeface="Glacial Indifference"/>
                <a:cs typeface="Glacial Indifference"/>
                <a:sym typeface="Glacial Indifference"/>
              </a:rPr>
              <a:t> Pay only for the number of requests made on our Lambda functions. </a:t>
            </a:r>
          </a:p>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1 million free requests per month.</a:t>
            </a:r>
          </a:p>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Thereafter, pay 0.20$ /million requests</a:t>
            </a:r>
          </a:p>
          <a:p>
            <a:pPr algn="just">
              <a:lnSpc>
                <a:spcPts val="4900"/>
              </a:lnSpc>
            </a:pPr>
          </a:p>
          <a:p>
            <a:pPr algn="just">
              <a:lnSpc>
                <a:spcPts val="4900"/>
              </a:lnSpc>
            </a:pPr>
            <a:r>
              <a:rPr lang="en-US" sz="3500">
                <a:solidFill>
                  <a:srgbClr val="866255"/>
                </a:solidFill>
                <a:latin typeface="Glacial Indifference Bold"/>
                <a:ea typeface="Glacial Indifference Bold"/>
                <a:cs typeface="Glacial Indifference Bold"/>
                <a:sym typeface="Glacial Indifference Bold"/>
              </a:rPr>
              <a:t>Based on the duration: </a:t>
            </a:r>
            <a:r>
              <a:rPr lang="en-US" sz="3500">
                <a:solidFill>
                  <a:srgbClr val="866255"/>
                </a:solidFill>
                <a:latin typeface="Glacial Indifference"/>
                <a:ea typeface="Glacial Indifference"/>
                <a:cs typeface="Glacial Indifference"/>
                <a:sym typeface="Glacial Indifference"/>
              </a:rPr>
              <a:t>The pricing here depends on the amount of memory we allocate to our functions:</a:t>
            </a:r>
          </a:p>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400,000 GB-seconds free per month.</a:t>
            </a:r>
          </a:p>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Thereafter, pay US$0.00001667 for every GB-second used.</a:t>
            </a:r>
          </a:p>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Billed in increments of a minimum 100ms.</a:t>
            </a:r>
          </a:p>
          <a:p>
            <a:pPr algn="just">
              <a:lnSpc>
                <a:spcPts val="4900"/>
              </a:lnSpc>
            </a:pPr>
            <a:r>
              <a:rPr lang="en-US" sz="3500">
                <a:solidFill>
                  <a:srgbClr val="866255"/>
                </a:solidFill>
                <a:latin typeface="Glacial Indifference"/>
                <a:ea typeface="Glacial Indifference"/>
                <a:cs typeface="Glacial Indifference"/>
                <a:sym typeface="Glacial Indifference"/>
              </a:rPr>
              <a:t>Note: GB-seconds are the number of seconds your function runs for, multiplied by the amount of RAM memory consumed.</a:t>
            </a:r>
          </a:p>
          <a:p>
            <a:pPr algn="just">
              <a:lnSpc>
                <a:spcPts val="4900"/>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4EEE7"/>
        </a:solidFill>
      </p:bgPr>
    </p:bg>
    <p:spTree>
      <p:nvGrpSpPr>
        <p:cNvPr id="1" name=""/>
        <p:cNvGrpSpPr/>
        <p:nvPr/>
      </p:nvGrpSpPr>
      <p:grpSpPr>
        <a:xfrm>
          <a:off x="0" y="0"/>
          <a:ext cx="0" cy="0"/>
          <a:chOff x="0" y="0"/>
          <a:chExt cx="0" cy="0"/>
        </a:xfrm>
      </p:grpSpPr>
      <p:grpSp>
        <p:nvGrpSpPr>
          <p:cNvPr name="Group 2" id="2"/>
          <p:cNvGrpSpPr/>
          <p:nvPr/>
        </p:nvGrpSpPr>
        <p:grpSpPr>
          <a:xfrm rot="0">
            <a:off x="0" y="0"/>
            <a:ext cx="2949980" cy="10287000"/>
            <a:chOff x="0" y="0"/>
            <a:chExt cx="3933307" cy="13716000"/>
          </a:xfrm>
        </p:grpSpPr>
        <p:pic>
          <p:nvPicPr>
            <p:cNvPr name="Picture 3" id="3"/>
            <p:cNvPicPr>
              <a:picLocks noChangeAspect="true"/>
            </p:cNvPicPr>
            <p:nvPr/>
          </p:nvPicPr>
          <p:blipFill>
            <a:blip r:embed="rId2"/>
            <a:srcRect l="40447" t="0" r="40447" b="0"/>
            <a:stretch>
              <a:fillRect/>
            </a:stretch>
          </p:blipFill>
          <p:spPr>
            <a:xfrm flipH="false" flipV="false">
              <a:off x="0" y="0"/>
              <a:ext cx="3933307" cy="13716000"/>
            </a:xfrm>
            <a:prstGeom prst="rect">
              <a:avLst/>
            </a:prstGeom>
          </p:spPr>
        </p:pic>
      </p:grpSp>
      <p:sp>
        <p:nvSpPr>
          <p:cNvPr name="TextBox 4" id="4"/>
          <p:cNvSpPr txBox="true"/>
          <p:nvPr/>
        </p:nvSpPr>
        <p:spPr>
          <a:xfrm rot="0">
            <a:off x="8206563" y="263093"/>
            <a:ext cx="4630301" cy="1388339"/>
          </a:xfrm>
          <a:prstGeom prst="rect">
            <a:avLst/>
          </a:prstGeom>
        </p:spPr>
        <p:txBody>
          <a:bodyPr anchor="t" rtlCol="false" tIns="0" lIns="0" bIns="0" rIns="0">
            <a:spAutoFit/>
          </a:bodyPr>
          <a:lstStyle/>
          <a:p>
            <a:pPr algn="l">
              <a:lnSpc>
                <a:spcPts val="9546"/>
              </a:lnSpc>
            </a:pPr>
            <a:r>
              <a:rPr lang="en-US" sz="8090">
                <a:solidFill>
                  <a:srgbClr val="866255"/>
                </a:solidFill>
                <a:latin typeface="The Seasons Bold"/>
                <a:ea typeface="The Seasons Bold"/>
                <a:cs typeface="The Seasons Bold"/>
                <a:sym typeface="The Seasons Bold"/>
              </a:rPr>
              <a:t>BENEFITS</a:t>
            </a:r>
          </a:p>
        </p:txBody>
      </p:sp>
      <p:sp>
        <p:nvSpPr>
          <p:cNvPr name="TextBox 5" id="5"/>
          <p:cNvSpPr txBox="true"/>
          <p:nvPr/>
        </p:nvSpPr>
        <p:spPr>
          <a:xfrm rot="0">
            <a:off x="2949980" y="1439196"/>
            <a:ext cx="15143467" cy="9274175"/>
          </a:xfrm>
          <a:prstGeom prst="rect">
            <a:avLst/>
          </a:prstGeom>
        </p:spPr>
        <p:txBody>
          <a:bodyPr anchor="t" rtlCol="false" tIns="0" lIns="0" bIns="0" rIns="0">
            <a:spAutoFit/>
          </a:bodyPr>
          <a:lstStyle/>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Flexibility:</a:t>
            </a:r>
          </a:p>
          <a:p>
            <a:pPr algn="just" marL="1511301" indent="-503767" lvl="2">
              <a:lnSpc>
                <a:spcPts val="4900"/>
              </a:lnSpc>
              <a:buFont typeface="Arial"/>
              <a:buChar char="⚬"/>
            </a:pPr>
            <a:r>
              <a:rPr lang="en-US" sz="3500">
                <a:solidFill>
                  <a:srgbClr val="866255"/>
                </a:solidFill>
                <a:latin typeface="Glacial Indifference"/>
                <a:ea typeface="Glacial Indifference"/>
                <a:cs typeface="Glacial Indifference"/>
                <a:sym typeface="Glacial Indifference"/>
              </a:rPr>
              <a:t>Supports multiple programming languages such as Node.js, Python, Java, C#, and Go.</a:t>
            </a:r>
          </a:p>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Scalability:</a:t>
            </a:r>
          </a:p>
          <a:p>
            <a:pPr algn="just" marL="1511301" indent="-503767" lvl="2">
              <a:lnSpc>
                <a:spcPts val="4900"/>
              </a:lnSpc>
              <a:buFont typeface="Arial"/>
              <a:buChar char="⚬"/>
            </a:pPr>
            <a:r>
              <a:rPr lang="en-US" sz="3500">
                <a:solidFill>
                  <a:srgbClr val="866255"/>
                </a:solidFill>
                <a:latin typeface="Glacial Indifference"/>
                <a:ea typeface="Glacial Indifference"/>
                <a:cs typeface="Glacial Indifference"/>
                <a:sym typeface="Glacial Indifference"/>
              </a:rPr>
              <a:t>Automatically scales with demand and is highly available.</a:t>
            </a:r>
          </a:p>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Pay-as-you-go</a:t>
            </a:r>
            <a:r>
              <a:rPr lang="en-US" sz="3500">
                <a:solidFill>
                  <a:srgbClr val="866255"/>
                </a:solidFill>
                <a:latin typeface="Glacial Indifference"/>
                <a:ea typeface="Glacial Indifference"/>
                <a:cs typeface="Glacial Indifference"/>
                <a:sym typeface="Glacial Indifference"/>
              </a:rPr>
              <a:t>:</a:t>
            </a:r>
          </a:p>
          <a:p>
            <a:pPr algn="just" marL="1511301" indent="-503767" lvl="2">
              <a:lnSpc>
                <a:spcPts val="4900"/>
              </a:lnSpc>
              <a:buFont typeface="Arial"/>
              <a:buChar char="⚬"/>
            </a:pPr>
            <a:r>
              <a:rPr lang="en-US" sz="3500">
                <a:solidFill>
                  <a:srgbClr val="866255"/>
                </a:solidFill>
                <a:latin typeface="Glacial Indifference"/>
                <a:ea typeface="Glacial Indifference"/>
                <a:cs typeface="Glacial Indifference"/>
                <a:sym typeface="Glacial Indifference"/>
              </a:rPr>
              <a:t>Pay only for compute time. </a:t>
            </a:r>
          </a:p>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Fully managed infrastructure:</a:t>
            </a:r>
          </a:p>
          <a:p>
            <a:pPr algn="just" marL="1511301" indent="-503767" lvl="2">
              <a:lnSpc>
                <a:spcPts val="4900"/>
              </a:lnSpc>
              <a:buFont typeface="Arial"/>
              <a:buChar char="⚬"/>
            </a:pPr>
            <a:r>
              <a:rPr lang="en-US" sz="3500">
                <a:solidFill>
                  <a:srgbClr val="866255"/>
                </a:solidFill>
                <a:latin typeface="Glacial Indifference"/>
                <a:ea typeface="Glacial Indifference"/>
                <a:cs typeface="Glacial Indifference"/>
                <a:sym typeface="Glacial Indifference"/>
              </a:rPr>
              <a:t>Allows us to choose the memory and the timeout required for the code.</a:t>
            </a:r>
          </a:p>
          <a:p>
            <a:pPr algn="just" marL="1511301" indent="-503767" lvl="2">
              <a:lnSpc>
                <a:spcPts val="4900"/>
              </a:lnSpc>
              <a:buFont typeface="Arial"/>
              <a:buChar char="⚬"/>
            </a:pPr>
            <a:r>
              <a:rPr lang="en-US" sz="3500">
                <a:solidFill>
                  <a:srgbClr val="866255"/>
                </a:solidFill>
                <a:latin typeface="Glacial Indifference"/>
                <a:ea typeface="Glacial Indifference"/>
                <a:cs typeface="Glacial Indifference"/>
                <a:sym typeface="Glacial Indifference"/>
              </a:rPr>
              <a:t>Save money on operational costs.</a:t>
            </a:r>
          </a:p>
          <a:p>
            <a:pPr algn="just" marL="1511301" indent="-503767" lvl="2">
              <a:lnSpc>
                <a:spcPts val="4900"/>
              </a:lnSpc>
              <a:buFont typeface="Arial"/>
              <a:buChar char="⚬"/>
            </a:pPr>
            <a:r>
              <a:rPr lang="en-US" sz="3500">
                <a:solidFill>
                  <a:srgbClr val="866255"/>
                </a:solidFill>
                <a:latin typeface="Glacial Indifference"/>
                <a:ea typeface="Glacial Indifference"/>
                <a:cs typeface="Glacial Indifference"/>
                <a:sym typeface="Glacial Indifference"/>
              </a:rPr>
              <a:t>Can also execute parallel requests as per the event triggers.</a:t>
            </a:r>
          </a:p>
          <a:p>
            <a:pPr algn="just" marL="755651" indent="-377825" lvl="1">
              <a:lnSpc>
                <a:spcPts val="4900"/>
              </a:lnSpc>
              <a:buFont typeface="Arial"/>
              <a:buChar char="•"/>
            </a:pPr>
            <a:r>
              <a:rPr lang="en-US" sz="3500">
                <a:solidFill>
                  <a:srgbClr val="866255"/>
                </a:solidFill>
                <a:latin typeface="Glacial Indifference"/>
                <a:ea typeface="Glacial Indifference"/>
                <a:cs typeface="Glacial Indifference"/>
                <a:sym typeface="Glacial Indifference"/>
              </a:rPr>
              <a:t>Tight integration with other AWS products:</a:t>
            </a:r>
          </a:p>
          <a:p>
            <a:pPr algn="just" marL="1511301" indent="-503767" lvl="2">
              <a:lnSpc>
                <a:spcPts val="4900"/>
              </a:lnSpc>
              <a:buFont typeface="Arial"/>
              <a:buChar char="⚬"/>
            </a:pPr>
            <a:r>
              <a:rPr lang="en-US" sz="3500">
                <a:solidFill>
                  <a:srgbClr val="866255"/>
                </a:solidFill>
                <a:latin typeface="Glacial Indifference"/>
                <a:ea typeface="Glacial Indifference"/>
                <a:cs typeface="Glacial Indifference"/>
                <a:sym typeface="Glacial Indifference"/>
              </a:rPr>
              <a:t>Integrated with S3, DynamoDB, and API gateway.</a:t>
            </a:r>
          </a:p>
          <a:p>
            <a:pPr algn="just">
              <a:lnSpc>
                <a:spcPts val="4900"/>
              </a:lnSpc>
            </a:pPr>
          </a:p>
          <a:p>
            <a:pPr algn="just">
              <a:lnSpc>
                <a:spcPts val="490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DAGLgBvVMFY</dc:identifier>
  <dcterms:modified xsi:type="dcterms:W3CDTF">2011-08-01T06:04:30Z</dcterms:modified>
  <cp:revision>1</cp:revision>
  <dc:title>AWS Lambda</dc:title>
</cp:coreProperties>
</file>

<file path=docProps/thumbnail.jpeg>
</file>